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webp" ContentType="image/webp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8" r:id="rId18"/>
    <p:sldId id="272" r:id="rId19"/>
    <p:sldId id="270" r:id="rId20"/>
    <p:sldId id="271" r:id="rId21"/>
  </p:sldIdLst>
  <p:sldSz cx="14630400" cy="8229600"/>
  <p:notesSz cx="8229600" cy="14630400"/>
  <p:embeddedFontLst>
    <p:embeddedFont>
      <p:font typeface="Funnel Sans" pitchFamily="0" charset="0"/>
      <p:regular r:id="rId22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64515572" val="1228" rev64="64" revOS="3"/>
      <pr:smFileRevision xmlns:pr="smNativeData" xmlns="smNativeData" dt="1764515572" val="101"/>
      <pr:guideOptions xmlns:pr="smNativeData" xmlns="smNativeData" dt="1764515572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49" d="100"/>
          <a:sy n="49" d="100"/>
        </p:scale>
        <p:origin x="463" y="804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1" d="100"/>
        <a:sy n="11" d="100"/>
      </p:scale>
      <p:origin x="0" y="0"/>
    </p:cViewPr>
  </p:sorterViewPr>
  <p:notesViewPr>
    <p:cSldViewPr snapToGrid="0" snapToObjects="1">
      <p:cViewPr>
        <p:scale>
          <a:sx n="49" d="100"/>
          <a:sy n="49" d="100"/>
        </p:scale>
        <p:origin x="463" y="804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font" Target="fonts/font1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cap="none" spc="0" baseline="0">
        <a:solidFill>
          <a:schemeClr val="tx1"/>
        </a:solidFill>
        <a:effectLst/>
        <a:latin typeface="Aptos" pitchFamily="0" charset="0"/>
        <a:ea typeface="Aptos" pitchFamily="0" charset="0"/>
        <a:cs typeface="Aptos" pitchFamily="0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cap="none" spc="0" baseline="0">
        <a:solidFill>
          <a:schemeClr val="tx1"/>
        </a:solidFill>
        <a:effectLst/>
        <a:latin typeface="Aptos" pitchFamily="0" charset="0"/>
        <a:ea typeface="Aptos" pitchFamily="0" charset="0"/>
        <a:cs typeface="Aptos" pitchFamily="0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cap="none" spc="0" baseline="0">
        <a:solidFill>
          <a:schemeClr val="tx1"/>
        </a:solidFill>
        <a:effectLst/>
        <a:latin typeface="Aptos" pitchFamily="0" charset="0"/>
        <a:ea typeface="Aptos" pitchFamily="0" charset="0"/>
        <a:cs typeface="Aptos" pitchFamily="0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cap="none" spc="0" baseline="0">
        <a:solidFill>
          <a:schemeClr val="tx1"/>
        </a:solidFill>
        <a:effectLst/>
        <a:latin typeface="Aptos" pitchFamily="0" charset="0"/>
        <a:ea typeface="Aptos" pitchFamily="0" charset="0"/>
        <a:cs typeface="Aptos" pitchFamily="0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cap="none" spc="0" baseline="0">
        <a:solidFill>
          <a:schemeClr val="tx1"/>
        </a:solidFill>
        <a:effectLst/>
        <a:latin typeface="Aptos" pitchFamily="0" charset="0"/>
        <a:ea typeface="Aptos" pitchFamily="0" charset="0"/>
        <a:cs typeface="Aptos" pitchFamily="0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cap="none" spc="0" baseline="0">
        <a:solidFill>
          <a:schemeClr val="tx1"/>
        </a:solidFill>
        <a:effectLst/>
        <a:latin typeface="Aptos" pitchFamily="0" charset="0"/>
        <a:ea typeface="Aptos" pitchFamily="0" charset="0"/>
        <a:cs typeface="Aptos" pitchFamily="0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cap="none" spc="0" baseline="0">
        <a:solidFill>
          <a:schemeClr val="tx1"/>
        </a:solidFill>
        <a:effectLst/>
        <a:latin typeface="Aptos" pitchFamily="0" charset="0"/>
        <a:ea typeface="Aptos" pitchFamily="0" charset="0"/>
        <a:cs typeface="Aptos" pitchFamily="0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cap="none" spc="0" baseline="0">
        <a:solidFill>
          <a:schemeClr val="tx1"/>
        </a:solidFill>
        <a:effectLst/>
        <a:latin typeface="Aptos" pitchFamily="0" charset="0"/>
        <a:ea typeface="Aptos" pitchFamily="0" charset="0"/>
        <a:cs typeface="Aptos" pitchFamily="0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cap="none" spc="0" baseline="0">
        <a:solidFill>
          <a:schemeClr val="tx1"/>
        </a:solidFill>
        <a:effectLst/>
        <a:latin typeface="Aptos" pitchFamily="0" charset="0"/>
        <a:ea typeface="Aptos" pitchFamily="0" charset="0"/>
        <a:cs typeface="Aptos" pitchFamily="0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themeOverride" Target="../theme/themeOverr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themeOverride" Target="../theme/themeOverride10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themeOverride" Target="../theme/themeOverride11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themeOverride" Target="../theme/themeOverride12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themeOverride" Target="../theme/themeOverride13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themeOverride" Target="../theme/themeOverride14.xml"/></Relationships>
</file>

<file path=ppt/notesSlides/_rels/notesSlide1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themeOverride" Target="../theme/themeOverride15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2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themeOverride" Target="../theme/themeOverr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themeOverride" Target="../theme/themeOverr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themeOverride" Target="../theme/themeOverr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themeOverride" Target="../theme/themeOverr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themeOverride" Target="../theme/themeOverr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themeOverride" Target="../theme/themeOverr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themeOverride" Target="../theme/themeOverr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IE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BB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4564528E-C0A8-31A4-E6DC-36F11C921063}" type="slidenum"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73049336-789E-5165-D0BC-8E30DDF226DB}" type="slidenum">
              <a:t>10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/F1m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1197352A-64FC-C2C3-B22F-92967B6144C7}" type="slidenum">
              <a:t>11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HgR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6CD3C937-7981-863F-CF6B-8F6A872539DA}" type="slidenum">
              <a:t>12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266A9F8C-C2CB-3F69-85D2-343CD19C7361}" type="slidenum">
              <a:t>13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UxLD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1saW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325FE0D5-9BDF-0A16-91E7-6D43AEA96738}" type="slidenum">
              <a:t>14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CDm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1BBDFDE7-A9F6-E80B-B805-5F5EB34B4E0A}" type="slidenum">
              <a:t>15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fEz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fDy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3BEFC7F6-B8D6-BA31-9857-4E6489196E1B}" type="slidenum">
              <a:t>2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5264F495-DBBF-3102-F1DC-2D57BA920778}" type="slidenum">
              <a:t>3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2250AEF5-BBCF-0558-81E8-4D0DE0A67718}" type="slidenum">
              <a:t>4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YHC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cID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0868680C-42E5-3D9E-ABD0-B4CB269E5DE1}" type="slidenum">
              <a:t>5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hc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/F1m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48A325FC-B2A5-F6D3-EB1B-44866B551D11}" type="slidenum">
              <a:t>6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9keV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Ai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QiIH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6D7F7C77-3980-2A8A-CEC7-CFDF3289389A}" type="slidenum">
              <a:t>7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ZWFS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0552A6CD-83E8-0750-A6EA-7505E8A45020}" type="slidenum">
              <a:t>8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 txBox="1">
            <a:spLocks noGrp="1" noChangeArrowheads="1"/>
            <a:extLst>
              <a:ext uri="smNativeData">
                <pr:smNativeData xmlns:pr="smNativeData" xmlns="smNativeData" val="SMDATA_15_9F4saRMAAAAlAAAAEgAAAC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LAhk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Img"/>
          </p:nvPr>
        </p:nvSpPr>
        <p:spPr>
          <a:xfrm>
            <a:off x="0" y="0"/>
            <a:ext cx="0" cy="0"/>
          </a:xfrm>
        </p:spPr>
      </p:sp>
      <p:sp>
        <p:nvSpPr>
          <p:cNvPr id="3" name="Notes Placeholder 2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dNpX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body" idx="1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</a:p>
        </p:txBody>
      </p:sp>
      <p:sp>
        <p:nvSpPr>
          <p:cNvPr id="4" name="Slide Number Placeholder 3"/>
          <p:cNvSpPr txBox="1">
            <a:spLocks noGrp="1" noChangeArrowheads="1"/>
            <a:extLst>
              <a:ext uri="smNativeData">
                <pr:smNativeData xmlns:pr="smNativeData" xmlns="smNativeData" val="SMDATA_15_9F4saR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AAAAAAAAABAAAAAmAAAACAAAAAEAAAAAAAAA"/>
              </a:ext>
            </a:extLst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 lang="en-us"/>
            </a:pPr>
            <a:fld id="{5A9079DB-95B7-C58F-F928-63DA37660F36}" type="slidenum">
              <a:t>9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Rql7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1Fiq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tzbnN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lYVCQ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piC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KHzLV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0nQw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kSwQW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xjtMV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AFoAAKAy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AAWgAAoDIAABAAAAAmAAAACAAAAP//////////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/>
        </p:spPr>
      </p:sp>
      <p:pic>
        <p:nvPicPr>
          <p:cNvPr id="4" name="Image 1" descr="preencoded.png">
            <a:hlinkClick r:id="rId3"/>
          </p:cNvPr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tOAACsLwAAlFkAADQy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12839065" y="7749540"/>
            <a:ext cx="1722755" cy="411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" cap="none" spc="0" baseline="0">
          <a:solidFill>
            <a:schemeClr val="tx1"/>
          </a:solidFill>
          <a:effectLst/>
          <a:latin typeface="Calibri Light" pitchFamily="0" charset="0"/>
          <a:ea typeface="Calibri Light" pitchFamily="0" charset="0"/>
          <a:cs typeface="Calibri Light" pitchFamily="0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lang="en-us"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»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4.svg"/><Relationship Id="rId5" Type="http://schemas.openxmlformats.org/officeDocument/2006/relationships/image" Target="../media/image35.png"/><Relationship Id="rId6" Type="http://schemas.openxmlformats.org/officeDocument/2006/relationships/image" Target="../media/image36.svg"/><Relationship Id="rId7" Type="http://schemas.openxmlformats.org/officeDocument/2006/relationships/image" Target="../media/image37.png"/><Relationship Id="rId8" Type="http://schemas.openxmlformats.org/officeDocument/2006/relationships/image" Target="../media/image38.svg"/><Relationship Id="rId9" Type="http://schemas.openxmlformats.org/officeDocument/2006/relationships/image" Target="../media/image39.png"/><Relationship Id="rId10" Type="http://schemas.openxmlformats.org/officeDocument/2006/relationships/image" Target="../media/image40.sv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svg"/><Relationship Id="rId6" Type="http://schemas.openxmlformats.org/officeDocument/2006/relationships/image" Target="../media/image44.png"/><Relationship Id="rId7" Type="http://schemas.openxmlformats.org/officeDocument/2006/relationships/image" Target="../media/image45.svg"/><Relationship Id="rId8" Type="http://schemas.openxmlformats.org/officeDocument/2006/relationships/image" Target="../media/image46.png"/><Relationship Id="rId9" Type="http://schemas.openxmlformats.org/officeDocument/2006/relationships/image" Target="../media/image47.svg"/><Relationship Id="rId10" Type="http://schemas.openxmlformats.org/officeDocument/2006/relationships/image" Target="../media/image48.png"/><Relationship Id="rId11" Type="http://schemas.openxmlformats.org/officeDocument/2006/relationships/image" Target="../media/image49.sv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svg"/><Relationship Id="rId5" Type="http://schemas.openxmlformats.org/officeDocument/2006/relationships/image" Target="../media/image12.png"/><Relationship Id="rId6" Type="http://schemas.openxmlformats.org/officeDocument/2006/relationships/image" Target="../media/image13.svg"/><Relationship Id="rId7" Type="http://schemas.openxmlformats.org/officeDocument/2006/relationships/image" Target="../media/image14.png"/><Relationship Id="rId8" Type="http://schemas.openxmlformats.org/officeDocument/2006/relationships/image" Target="../media/image15.svg"/><Relationship Id="rId9" Type="http://schemas.openxmlformats.org/officeDocument/2006/relationships/image" Target="../media/image16.png"/><Relationship Id="rId10" Type="http://schemas.openxmlformats.org/officeDocument/2006/relationships/image" Target="../media/image17.sv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svg"/><Relationship Id="rId6" Type="http://schemas.openxmlformats.org/officeDocument/2006/relationships/image" Target="../media/image24.png"/><Relationship Id="rId7" Type="http://schemas.openxmlformats.org/officeDocument/2006/relationships/image" Target="../media/image25.svg"/><Relationship Id="rId8" Type="http://schemas.openxmlformats.org/officeDocument/2006/relationships/image" Target="../media/image26.png"/><Relationship Id="rId9" Type="http://schemas.openxmlformats.org/officeDocument/2006/relationships/image" Target="../media/image27.sv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IgMAAC6VAAA5BAAABAgAAAmAAAACAAAAP//////////"/>
              </a:ext>
            </a:extLst>
          </p:cNvSpPr>
          <p:nvPr/>
        </p:nvSpPr>
        <p:spPr>
          <a:xfrm>
            <a:off x="6280150" y="2037080"/>
            <a:ext cx="749300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  <a:defRPr lang="en-us"/>
            </a:pPr>
            <a:r>
              <a:rPr lang="en-us" sz="44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Sentiment Analysis System</a:t>
            </a:r>
            <a:endParaRPr lang="en-us" sz="44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G5Q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HMRAAAeVQAAzxUAABAAAAAmAAAACAAAAP//////////"/>
              </a:ext>
            </a:extLst>
          </p:cNvSpPr>
          <p:nvPr/>
        </p:nvSpPr>
        <p:spPr>
          <a:xfrm>
            <a:off x="6280150" y="2836545"/>
            <a:ext cx="755650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  <a:defRPr lang="en-us"/>
            </a:pPr>
            <a:r>
              <a:rPr lang="en-us" sz="220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Hybrid NLP Model Using VADER and Custom Rule-Based Scoring</a:t>
            </a:r>
            <a:endParaRPr lang="en-us" sz="2200" cap="none"/>
          </a:p>
        </p:txBody>
      </p:sp>
      <p:sp>
        <p:nvSpPr>
          <p:cNvPr id="5" name="Rectangle 10"/>
          <p:cNvSpPr>
            <a:extLst>
              <a:ext uri="smNativeData">
                <pr:smNativeData xmlns:pr="smNativeData" xmlns="smNativeData" val="SMDATA_15_9F4saRMAAAAlAAAAZAAAAA0A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ZK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404AANouAAAAWgAAoDIAABAAAAAmAAAACAAAAP//////////"/>
              </a:ext>
            </a:extLst>
          </p:cNvSpPr>
          <p:nvPr/>
        </p:nvSpPr>
        <p:spPr>
          <a:xfrm>
            <a:off x="12823825" y="7616190"/>
            <a:ext cx="1806575" cy="61341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en-us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8AMAABoDAAAqLQAAngYAABAgAAAmAAAACAAAAP//////////"/>
              </a:ext>
            </a:extLst>
          </p:cNvSpPr>
          <p:nvPr/>
        </p:nvSpPr>
        <p:spPr>
          <a:xfrm>
            <a:off x="640080" y="504190"/>
            <a:ext cx="6701790" cy="571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450"/>
              </a:lnSpc>
              <a:buNone/>
              <a:defRPr lang="en-us"/>
            </a:pPr>
            <a:r>
              <a:rPr lang="en-us" sz="35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Word-Level Sentiment Scoring</a:t>
            </a:r>
            <a:endParaRPr lang="en-us" sz="35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yMr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yMrPAAAAAAEAAAAAAAAAAAAAAAAAAAAAAAAAAAAAAAAAAAAAAAAAAAAAAAB/f38AAAAAA8zMzADAwP8Af39/AAAAAAAAAAAAAAAAAAAAAAAAAAAAIQAAABgAAAAUAAAA7iwAAN0IAAASLQAAcyoAABAAAAAmAAAACAAAAP//////////"/>
              </a:ext>
            </a:extLst>
          </p:cNvSpPr>
          <p:nvPr/>
        </p:nvSpPr>
        <p:spPr>
          <a:xfrm>
            <a:off x="7303770" y="1440815"/>
            <a:ext cx="22860" cy="5459730"/>
          </a:xfrm>
          <a:prstGeom prst="roundRect">
            <a:avLst>
              <a:gd name="adj" fmla="val 50000"/>
            </a:avLst>
          </a:prstGeom>
          <a:solidFill>
            <a:srgbClr val="C8CACF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yMr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I6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yMrPAAAAAAEAAAAAAAAAAAAAAAAAAAAAAAAAAAAAAAAAAAAAAAAAAAAAAAB/f38AAAAAA8zMzADAwP8Af39/AAAAAAAAAAAAAAAAAAAAAAAAAAAAIQAAABgAAAAUAAAAgCgAAA8KAADgKwAAMwoAABAAAAAmAAAACAAAAP//////////"/>
              </a:ext>
            </a:extLst>
          </p:cNvSpPr>
          <p:nvPr/>
        </p:nvSpPr>
        <p:spPr>
          <a:xfrm>
            <a:off x="6583680" y="1635125"/>
            <a:ext cx="548640" cy="22860"/>
          </a:xfrm>
          <a:prstGeom prst="roundRect">
            <a:avLst>
              <a:gd name="adj" fmla="val 50000"/>
            </a:avLst>
          </a:prstGeom>
          <a:solidFill>
            <a:srgbClr val="C8CACF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5" name="Shape 3"/>
          <p:cNvSpPr>
            <a:extLst>
              <a:ext uri="smNativeData">
                <pr:smNativeData xmlns:pr="smNativeData" xmlns="smNativeData" val="SMDATA_15_9F4saRMAAAAlAAAAZQAAAA0AAAAAkAAAAEgAAACQAAAASAAAAAAAAAAAAAAAAAAAAAEAAABQAAAAveMUHcnl1z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l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vCsAAN0IAABELgAAZQsAABAAAAAmAAAACAAAAP//////////"/>
              </a:ext>
            </a:extLst>
          </p:cNvSpPr>
          <p:nvPr/>
        </p:nvSpPr>
        <p:spPr>
          <a:xfrm>
            <a:off x="7109460" y="1440815"/>
            <a:ext cx="411480" cy="41148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Dyo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CwAABMJAADYLQAALwsAABAgAAAmAAAACAAAAP//////////"/>
              </a:ext>
            </a:extLst>
          </p:cNvSpPr>
          <p:nvPr/>
        </p:nvSpPr>
        <p:spPr>
          <a:xfrm>
            <a:off x="7178040" y="1475105"/>
            <a:ext cx="27432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150"/>
              </a:lnSpc>
              <a:buNone/>
              <a:defRPr lang="en-us"/>
            </a:pPr>
            <a:r>
              <a:rPr lang="en-us" sz="21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1</a:t>
            </a:r>
            <a:endParaRPr lang="en-us" sz="2150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RkAAEAJAABgJwAAAgsAABAgAAAmAAAACAAAAP//////////"/>
              </a:ext>
            </a:extLst>
          </p:cNvSpPr>
          <p:nvPr/>
        </p:nvSpPr>
        <p:spPr>
          <a:xfrm>
            <a:off x="4115435" y="1503680"/>
            <a:ext cx="2285365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20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Base Score</a:t>
            </a:r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PQOE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8AMAAK8LAABgJwAAfA0AABAgAAAmAAAACAAAAP//////////"/>
              </a:ext>
            </a:extLst>
          </p:cNvSpPr>
          <p:nvPr/>
        </p:nvSpPr>
        <p:spPr>
          <a:xfrm>
            <a:off x="640080" y="1899285"/>
            <a:ext cx="5760720" cy="292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VADER assigns initial polarity value from validated lexicon</a:t>
            </a:r>
            <a:endParaRPr lang="en-us" sz="1400" cap="none"/>
          </a:p>
        </p:txBody>
      </p:sp>
      <p:sp>
        <p:nvSpPr>
          <p:cNvPr id="9" name="Shape 7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yMr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yMrPAAAAAAEAAAAAAAAAAAAAAAAAAAAAAAAAAAAAAAAAAAAAAAAAAAAAAAB/f38AAAAAA8zMzADAwP8Af39/AAAAAAAAAAAAAAAAAAAAAAAAAAAAIQAAABgAAAAUAAAAIC4AAM8QAACAMQAA8xAAABAAAAAmAAAACAAAAP//////////"/>
              </a:ext>
            </a:extLst>
          </p:cNvSpPr>
          <p:nvPr/>
        </p:nvSpPr>
        <p:spPr>
          <a:xfrm>
            <a:off x="7498080" y="2732405"/>
            <a:ext cx="548640" cy="22860"/>
          </a:xfrm>
          <a:prstGeom prst="roundRect">
            <a:avLst>
              <a:gd name="adj" fmla="val 50000"/>
            </a:avLst>
          </a:prstGeom>
          <a:solidFill>
            <a:srgbClr val="C8CACF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0" name="Shape 8"/>
          <p:cNvSpPr>
            <a:extLst>
              <a:ext uri="smNativeData">
                <pr:smNativeData xmlns:pr="smNativeData" xmlns="smNativeData" val="SMDATA_15_9F4saRMAAAAlAAAAZQAAAA0AAAAAkAAAAEgAAACQAAAASAAAAAAAAAAAAAAAAAAAAAEAAABQAAAAveMUHcnl1z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AiLz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vCsAAJ0PAABELgAAJRIAABAAAAAmAAAACAAAAP//////////"/>
              </a:ext>
            </a:extLst>
          </p:cNvSpPr>
          <p:nvPr/>
        </p:nvSpPr>
        <p:spPr>
          <a:xfrm>
            <a:off x="7109460" y="2538095"/>
            <a:ext cx="411480" cy="41148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1" name="Text 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By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CwAANMPAADYLQAA7xEAABAgAAAmAAAACAAAAP//////////"/>
              </a:ext>
            </a:extLst>
          </p:cNvSpPr>
          <p:nvPr/>
        </p:nvSpPr>
        <p:spPr>
          <a:xfrm>
            <a:off x="7178040" y="2572385"/>
            <a:ext cx="27432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150"/>
              </a:lnSpc>
              <a:buNone/>
              <a:defRPr lang="en-us"/>
            </a:pPr>
            <a:r>
              <a:rPr lang="en-us" sz="21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2</a:t>
            </a:r>
            <a:endParaRPr lang="en-us" sz="2150" cap="none"/>
          </a:p>
        </p:txBody>
      </p:sp>
      <p:sp>
        <p:nvSpPr>
          <p:cNvPr id="12" name="Text 1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JDbH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DIAAAAQAACvQAAAwhEAABAgAAAmAAAACAAAAP//////////"/>
              </a:ext>
            </a:extLst>
          </p:cNvSpPr>
          <p:nvPr/>
        </p:nvSpPr>
        <p:spPr>
          <a:xfrm>
            <a:off x="8229600" y="2600960"/>
            <a:ext cx="2285365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0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Context Analysis</a:t>
            </a:r>
          </a:p>
        </p:txBody>
      </p:sp>
      <p:sp>
        <p:nvSpPr>
          <p:cNvPr id="13" name="Text 1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BtYX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DIAAG4SAAAQVgAAOxQAABAgAAAmAAAACAAAAP//////////"/>
              </a:ext>
            </a:extLst>
          </p:cNvSpPr>
          <p:nvPr/>
        </p:nvSpPr>
        <p:spPr>
          <a:xfrm>
            <a:off x="8229600" y="2995930"/>
            <a:ext cx="5760720" cy="292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Custom logic detects nearby negations and intensifiers</a:t>
            </a:r>
            <a:endParaRPr lang="en-us" sz="1400" cap="none"/>
          </a:p>
        </p:txBody>
      </p:sp>
      <p:sp>
        <p:nvSpPr>
          <p:cNvPr id="14" name="Shape 12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yMr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NoYX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yMrPAAAAAAEAAAAAAAAAAAAAAAAAAAAAAAAAAAAAAAAAAAAAAAAAAAAAAAB/f38AAAAAA8zMzADAwP8Af39/AAAAAAAAAAAAAAAAAAAAAAAAAAAAIQAAABgAAAAUAAAAgCgAAKAWAADgKwAAxBYAABAAAAAmAAAACAAAAP//////////"/>
              </a:ext>
            </a:extLst>
          </p:cNvSpPr>
          <p:nvPr/>
        </p:nvSpPr>
        <p:spPr>
          <a:xfrm>
            <a:off x="6583680" y="3677920"/>
            <a:ext cx="548640" cy="22860"/>
          </a:xfrm>
          <a:prstGeom prst="roundRect">
            <a:avLst>
              <a:gd name="adj" fmla="val 50000"/>
            </a:avLst>
          </a:prstGeom>
          <a:solidFill>
            <a:srgbClr val="C8CACF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5" name="Shape 13"/>
          <p:cNvSpPr>
            <a:extLst>
              <a:ext uri="smNativeData">
                <pr:smNativeData xmlns:pr="smNativeData" xmlns="smNativeData" val="SMDATA_15_9F4saRMAAAAlAAAAZQAAAA0AAAAAkAAAAEgAAACQAAAASAAAAAAAAAAAAAAAAAAAAAEAAABQAAAAveMUHcnl1z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6c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vCsAAG4VAABELgAA9hcAABAAAAAmAAAACAAAAP//////////"/>
              </a:ext>
            </a:extLst>
          </p:cNvSpPr>
          <p:nvPr/>
        </p:nvSpPr>
        <p:spPr>
          <a:xfrm>
            <a:off x="7109460" y="3483610"/>
            <a:ext cx="411480" cy="41148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6" name="Text 1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Qv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CwAAKQVAADYLQAAwBcAABAgAAAmAAAACAAAAP//////////"/>
              </a:ext>
            </a:extLst>
          </p:cNvSpPr>
          <p:nvPr/>
        </p:nvSpPr>
        <p:spPr>
          <a:xfrm>
            <a:off x="7178040" y="3517900"/>
            <a:ext cx="27432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150"/>
              </a:lnSpc>
              <a:buNone/>
              <a:defRPr lang="en-us"/>
            </a:pPr>
            <a:r>
              <a:rPr lang="en-us" sz="21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3</a:t>
            </a:r>
            <a:endParaRPr lang="en-us" sz="2150" cap="none"/>
          </a:p>
        </p:txBody>
      </p:sp>
      <p:sp>
        <p:nvSpPr>
          <p:cNvPr id="17" name="Text 1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48L2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RkAANEVAABgJwAAkxcAABAgAAAmAAAACAAAAP//////////"/>
              </a:ext>
            </a:extLst>
          </p:cNvSpPr>
          <p:nvPr/>
        </p:nvSpPr>
        <p:spPr>
          <a:xfrm>
            <a:off x="4115435" y="3546475"/>
            <a:ext cx="2285365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20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Score Adjustment</a:t>
            </a:r>
          </a:p>
        </p:txBody>
      </p:sp>
      <p:sp>
        <p:nvSpPr>
          <p:cNvPr id="18" name="Text 1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VTI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8AMAAEAYAABgJwAADBoAABAgAAAmAAAACAAAAP//////////"/>
              </a:ext>
            </a:extLst>
          </p:cNvSpPr>
          <p:nvPr/>
        </p:nvSpPr>
        <p:spPr>
          <a:xfrm>
            <a:off x="640080" y="3942080"/>
            <a:ext cx="5760720" cy="292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Modifies polarity based on detected contextual patterns</a:t>
            </a:r>
            <a:endParaRPr lang="en-us" sz="1400" cap="none"/>
          </a:p>
        </p:txBody>
      </p:sp>
      <p:sp>
        <p:nvSpPr>
          <p:cNvPr id="19" name="Shape 17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yMr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xhOm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yMrPAAAAAAEAAAAAAAAAAAAAAAAAAAAAAAAAAAAAAAAAAAAAAAAAAAAAAAB/f38AAAAAA8zMzADAwP8Af39/AAAAAAAAAAAAAAAAAAAAAAAAAAAAIQAAABgAAAAUAAAAIC4AAHEcAACAMQAAlRwAABAAAAAmAAAACAAAAP//////////"/>
              </a:ext>
            </a:extLst>
          </p:cNvSpPr>
          <p:nvPr/>
        </p:nvSpPr>
        <p:spPr>
          <a:xfrm>
            <a:off x="7498080" y="4623435"/>
            <a:ext cx="548640" cy="22860"/>
          </a:xfrm>
          <a:prstGeom prst="roundRect">
            <a:avLst>
              <a:gd name="adj" fmla="val 50000"/>
            </a:avLst>
          </a:prstGeom>
          <a:solidFill>
            <a:srgbClr val="C8CACF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20" name="Shape 18"/>
          <p:cNvSpPr>
            <a:extLst>
              <a:ext uri="smNativeData">
                <pr:smNativeData xmlns:pr="smNativeData" xmlns="smNativeData" val="SMDATA_15_9F4saRMAAAAlAAAAZQAAAA0AAAAAkAAAAEgAAACQAAAASAAAAAAAAAAAAAAAAAAAAAEAAABQAAAAveMUHcnl1z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vCsAAD8bAABELgAAxx0AABAAAAAmAAAACAAAAP//////////"/>
              </a:ext>
            </a:extLst>
          </p:cNvSpPr>
          <p:nvPr/>
        </p:nvSpPr>
        <p:spPr>
          <a:xfrm>
            <a:off x="7109460" y="4429125"/>
            <a:ext cx="411480" cy="41148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21" name="Text 1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CwAAHUbAADYLQAAkR0AABAgAAAmAAAACAAAAP//////////"/>
              </a:ext>
            </a:extLst>
          </p:cNvSpPr>
          <p:nvPr/>
        </p:nvSpPr>
        <p:spPr>
          <a:xfrm>
            <a:off x="7178040" y="4463415"/>
            <a:ext cx="27432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150"/>
              </a:lnSpc>
              <a:buNone/>
              <a:defRPr lang="en-us"/>
            </a:pPr>
            <a:r>
              <a:rPr lang="en-us" sz="21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4</a:t>
            </a:r>
            <a:endParaRPr lang="en-us" sz="2150" cap="none"/>
          </a:p>
        </p:txBody>
      </p:sp>
      <p:sp>
        <p:nvSpPr>
          <p:cNvPr id="22" name="Text 2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DIAAKIbAACvQAAAZB0AABAgAAAmAAAACAAAAP//////////"/>
              </a:ext>
            </a:extLst>
          </p:cNvSpPr>
          <p:nvPr/>
        </p:nvSpPr>
        <p:spPr>
          <a:xfrm>
            <a:off x="8229600" y="4491990"/>
            <a:ext cx="2285365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0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Value Retention</a:t>
            </a:r>
          </a:p>
        </p:txBody>
      </p:sp>
      <p:sp>
        <p:nvSpPr>
          <p:cNvPr id="23" name="Text 2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DIAABEeAAAQVgAA3R8AABAgAAAmAAAACAAAAP//////////"/>
              </a:ext>
            </a:extLst>
          </p:cNvSpPr>
          <p:nvPr/>
        </p:nvSpPr>
        <p:spPr>
          <a:xfrm>
            <a:off x="8229600" y="4887595"/>
            <a:ext cx="5760720" cy="292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Preserves both original and adjusted scores for transparency</a:t>
            </a:r>
            <a:endParaRPr lang="en-us" sz="1400" cap="none"/>
          </a:p>
        </p:txBody>
      </p:sp>
      <p:sp>
        <p:nvSpPr>
          <p:cNvPr id="24" name="Shape 22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yMr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yMrPAAAAAAEAAAAAAAAAAAAAAAAAAAAAAAAAAAAAAAAAAAAAAAAAAAAAAAB/f38AAAAAA8zMzADAwP8Af39/AAAAAAAAAAAAAAAAAAAAAAAAAAAAIQAAABgAAAAUAAAAgCgAAEIiAADgKwAAZiIAABAAAAAmAAAACAAAAP//////////"/>
              </a:ext>
            </a:extLst>
          </p:cNvSpPr>
          <p:nvPr/>
        </p:nvSpPr>
        <p:spPr>
          <a:xfrm>
            <a:off x="6583680" y="5568950"/>
            <a:ext cx="548640" cy="22860"/>
          </a:xfrm>
          <a:prstGeom prst="roundRect">
            <a:avLst>
              <a:gd name="adj" fmla="val 50000"/>
            </a:avLst>
          </a:prstGeom>
          <a:solidFill>
            <a:srgbClr val="C8CACF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25" name="Shape 23"/>
          <p:cNvSpPr>
            <a:extLst>
              <a:ext uri="smNativeData">
                <pr:smNativeData xmlns:pr="smNativeData" xmlns="smNativeData" val="SMDATA_15_9F4saRMAAAAlAAAAZQAAAA0AAAAAkAAAAEgAAACQAAAASAAAAAAAAAAAAAAAAAAAAAEAAABQAAAAveMUHcnl1z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vCsAABAhAABELgAAmCMAABAAAAAmAAAACAAAAP//////////"/>
              </a:ext>
            </a:extLst>
          </p:cNvSpPr>
          <p:nvPr/>
        </p:nvSpPr>
        <p:spPr>
          <a:xfrm>
            <a:off x="7109460" y="5374640"/>
            <a:ext cx="411480" cy="41148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26" name="Text 2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CwAAEYhAADYLQAAYiMAABAgAAAmAAAACAAAAP//////////"/>
              </a:ext>
            </a:extLst>
          </p:cNvSpPr>
          <p:nvPr/>
        </p:nvSpPr>
        <p:spPr>
          <a:xfrm>
            <a:off x="7178040" y="5408930"/>
            <a:ext cx="274320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150"/>
              </a:lnSpc>
              <a:buNone/>
              <a:defRPr lang="en-us"/>
            </a:pPr>
            <a:r>
              <a:rPr lang="en-us" sz="21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5</a:t>
            </a:r>
            <a:endParaRPr lang="en-us" sz="2150" cap="none"/>
          </a:p>
        </p:txBody>
      </p:sp>
      <p:sp>
        <p:nvSpPr>
          <p:cNvPr id="27" name="Text 2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RkAAHMhAABgJwAANSMAABAgAAAmAAAACAAAAP//////////"/>
              </a:ext>
            </a:extLst>
          </p:cNvSpPr>
          <p:nvPr/>
        </p:nvSpPr>
        <p:spPr>
          <a:xfrm>
            <a:off x="4115435" y="5437505"/>
            <a:ext cx="2285365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20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Aggregation</a:t>
            </a:r>
          </a:p>
        </p:txBody>
      </p:sp>
      <p:sp>
        <p:nvSpPr>
          <p:cNvPr id="28" name="Text 2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8AMAAOIjAABgJwAAryUAABAgAAAmAAAACAAAAP//////////"/>
              </a:ext>
            </a:extLst>
          </p:cNvSpPr>
          <p:nvPr/>
        </p:nvSpPr>
        <p:spPr>
          <a:xfrm>
            <a:off x="640080" y="5833110"/>
            <a:ext cx="5760720" cy="292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Combines word scores while filtering neutral tokens</a:t>
            </a:r>
            <a:endParaRPr lang="en-us" sz="1400" cap="none"/>
          </a:p>
        </p:txBody>
      </p:sp>
      <p:sp>
        <p:nvSpPr>
          <p:cNvPr id="29" name="Shape 27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UlhrAP///wgy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lhrAAAAAAEAAAAAAAAAAAAAAAAAAAAAAAAAAAAAAAAAAAAAAAAAAAAAAAB/f38AAAAAA8zMzADAwP8Af39/AAAAAAAAAAAAAAAAAAAAAAAAAAAAIQAAABgAAAAUAAAA8AMAAEYsAAAQVgAAdiwAABAAAAAmAAAACAAAAP//////////"/>
              </a:ext>
            </a:extLst>
          </p:cNvSpPr>
          <p:nvPr/>
        </p:nvSpPr>
        <p:spPr>
          <a:xfrm>
            <a:off x="640080" y="7197090"/>
            <a:ext cx="13350240" cy="30480"/>
          </a:xfrm>
          <a:prstGeom prst="rect">
            <a:avLst/>
          </a:prstGeom>
          <a:solidFill>
            <a:srgbClr val="52586B">
              <a:alpha val="50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30" name="Text 2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8AMAALotAAAQVgAAhy8AABAgAAAmAAAACAAAAP//////////"/>
              </a:ext>
            </a:extLst>
          </p:cNvSpPr>
          <p:nvPr/>
        </p:nvSpPr>
        <p:spPr>
          <a:xfrm>
            <a:off x="640080" y="7433310"/>
            <a:ext cx="13350240" cy="292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b="1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Result:</a:t>
            </a: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 A context-aware, word-level sentiment score that captures nuanced meaning and provides interpretable insights into the classification decision.</a:t>
            </a:r>
            <a:endParaRPr lang="en-us" sz="1400" cap="none"/>
          </a:p>
        </p:txBody>
      </p:sp>
      <p:sp>
        <p:nvSpPr>
          <p:cNvPr id="31" name="Rectangle 31"/>
          <p:cNvSpPr>
            <a:extLst>
              <a:ext uri="smNativeData">
                <pr:smNativeData xmlns:pr="smNativeData" xmlns="smNativeData" val="SMDATA_15_9F4saRMAAAAlAAAAZAAAAA0A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F/f38AAAAAA8zMzADAwP8Af39/AAAAAAAAAAAAAAAAAAAAAAAAAAAAIQAAABgAAAAUAAAA404AANouAAAAWgAAoDIAABAAAAAmAAAACAAAAP//////////"/>
              </a:ext>
            </a:extLst>
          </p:cNvSpPr>
          <p:nvPr/>
        </p:nvSpPr>
        <p:spPr>
          <a:xfrm>
            <a:off x="12823825" y="7616190"/>
            <a:ext cx="1806575" cy="61341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en-us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wCE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SUAAHEDAAAbQgAA/QYAABAgAAAmAAAACAAAAP//////////"/>
              </a:ext>
            </a:extLst>
          </p:cNvSpPr>
          <p:nvPr/>
        </p:nvSpPr>
        <p:spPr>
          <a:xfrm>
            <a:off x="6132195" y="559435"/>
            <a:ext cx="4613910" cy="576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500"/>
              </a:lnSpc>
              <a:buNone/>
              <a:defRPr lang="en-us"/>
            </a:pPr>
            <a:r>
              <a:rPr lang="en-us" sz="360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Score Aggregation</a:t>
            </a:r>
            <a:endParaRPr lang="en-us" sz="360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SUAALEIAAAHVgAAJA4AABAAAAAmAAAACAAAAP//////////"/>
              </a:ext>
            </a:extLst>
          </p:cNvSpPr>
          <p:nvPr/>
        </p:nvSpPr>
        <p:spPr>
          <a:xfrm>
            <a:off x="6132195" y="1412875"/>
            <a:ext cx="7852410" cy="8858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The aggregation phase combines individual word-level sentiment scores into a comprehensive sentence-level assessment. This process ensures that both short phrases and longer sentences are evaluated fairly and accurately.</a:t>
            </a:r>
            <a:endParaRPr lang="en-us" sz="1450" cap="none"/>
          </a:p>
        </p:txBody>
      </p:sp>
      <p:sp>
        <p:nvSpPr>
          <p:cNvPr id="5" name="Shape 2"/>
          <p:cNvSpPr>
            <a:extLst>
              <a:ext uri="smNativeData">
                <pr:smNativeData xmlns:pr="smNativeData" xmlns="smNativeData" val="SMDATA_15_9F4saRMAAAAlAAAAZQAAAA0AAAAAkAAAAEgAAACQAAAASAAAAAAAAAAAAAAAAAAAAAEAAABQAAAAvfvjvWplw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Y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uSUAAGsPAAAHVgAADhYAABAAAAAmAAAACAAAAP//////////"/>
              </a:ext>
            </a:extLst>
          </p:cNvSpPr>
          <p:nvPr/>
        </p:nvSpPr>
        <p:spPr>
          <a:xfrm>
            <a:off x="6132195" y="2506345"/>
            <a:ext cx="7852410" cy="1078865"/>
          </a:xfrm>
          <a:prstGeom prst="roundRect">
            <a:avLst>
              <a:gd name="adj" fmla="val 7186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6CYAAJoQAAAZNQAAYBIAABAgAAAmAAAACAAAAP//////////"/>
              </a:ext>
            </a:extLst>
          </p:cNvSpPr>
          <p:nvPr/>
        </p:nvSpPr>
        <p:spPr>
          <a:xfrm>
            <a:off x="6324600" y="2698750"/>
            <a:ext cx="2306955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Polarity Summation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6CYAAA4TAADYVAAA3xQAABAgAAAmAAAACAAAAP//////////"/>
              </a:ext>
            </a:extLst>
          </p:cNvSpPr>
          <p:nvPr/>
        </p:nvSpPr>
        <p:spPr>
          <a:xfrm>
            <a:off x="6324600" y="3097530"/>
            <a:ext cx="7467600" cy="295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All adjusted word polarities are summed together to create a composite sentiment value</a:t>
            </a:r>
            <a:endParaRPr lang="en-us" sz="1450" cap="none"/>
          </a:p>
        </p:txBody>
      </p:sp>
      <p:sp>
        <p:nvSpPr>
          <p:cNvPr id="8" name="Shape 5"/>
          <p:cNvSpPr>
            <a:extLst>
              <a:ext uri="smNativeData">
                <pr:smNativeData xmlns:pr="smNativeData" xmlns="smNativeData" val="SMDATA_15_9F4saRMAAAAlAAAAZQAAAA0AAAAAkAAAAEgAAACQAAAASAAAAAAAAAAAAAAAAAAAAAEAAABQAAAAbD6uDRXjvD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uSUAADAXAAAHVgAApB8AABAAAAAmAAAACAAAAP//////////"/>
              </a:ext>
            </a:extLst>
          </p:cNvSpPr>
          <p:nvPr/>
        </p:nvSpPr>
        <p:spPr>
          <a:xfrm>
            <a:off x="6132195" y="3769360"/>
            <a:ext cx="7852410" cy="1374140"/>
          </a:xfrm>
          <a:prstGeom prst="roundRect">
            <a:avLst>
              <a:gd name="adj" fmla="val 5642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6CYAAF8YAAD/NQAAJRoAABAgAAAmAAAACAAAAP//////////"/>
              </a:ext>
            </a:extLst>
          </p:cNvSpPr>
          <p:nvPr/>
        </p:nvSpPr>
        <p:spPr>
          <a:xfrm>
            <a:off x="6324600" y="3961765"/>
            <a:ext cx="2453005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Average Computation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6CYAANMaAADYVAAAdR4AABAAAAAmAAAACAAAAP//////////"/>
              </a:ext>
            </a:extLst>
          </p:cNvSpPr>
          <p:nvPr/>
        </p:nvSpPr>
        <p:spPr>
          <a:xfrm>
            <a:off x="6324600" y="4360545"/>
            <a:ext cx="7467600" cy="590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The system calculates the average sentiment to normalize scores across varying text lengths</a:t>
            </a:r>
            <a:endParaRPr lang="en-us" sz="1450" cap="none"/>
          </a:p>
        </p:txBody>
      </p:sp>
      <p:sp>
        <p:nvSpPr>
          <p:cNvPr id="11" name="Shape 8"/>
          <p:cNvSpPr>
            <a:extLst>
              <a:ext uri="smNativeData">
                <pr:smNativeData xmlns:pr="smNativeData" xmlns="smNativeData" val="SMDATA_15_9F4saRMAAAAlAAAAZQAAAA0AAAAAkAAAAEgAAACQAAAASAAAAAAAAAAAAAAAAAAAAAEAAABQAAAAvfvjvWplw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uSUAAMcgAAAHVgAAaScAABAAAAAmAAAACAAAAP//////////"/>
              </a:ext>
            </a:extLst>
          </p:cNvSpPr>
          <p:nvPr/>
        </p:nvSpPr>
        <p:spPr>
          <a:xfrm>
            <a:off x="6132195" y="5328285"/>
            <a:ext cx="7852410" cy="1078230"/>
          </a:xfrm>
          <a:prstGeom prst="roundRect">
            <a:avLst>
              <a:gd name="adj" fmla="val 7186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6CYAAPUhAAAZNQAAuyMAABAgAAAmAAAACAAAAP//////////"/>
              </a:ext>
            </a:extLst>
          </p:cNvSpPr>
          <p:nvPr/>
        </p:nvSpPr>
        <p:spPr>
          <a:xfrm>
            <a:off x="6324600" y="5520055"/>
            <a:ext cx="2306955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Length Balancing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13" name="Text 1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6CYAAGokAADYVAAAOyYAABAgAAAmAAAACAAAAP//////////"/>
              </a:ext>
            </a:extLst>
          </p:cNvSpPr>
          <p:nvPr/>
        </p:nvSpPr>
        <p:spPr>
          <a:xfrm>
            <a:off x="6324600" y="5919470"/>
            <a:ext cx="7467600" cy="295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Short and long sentences are weighted appropriately to prevent skewed results</a:t>
            </a:r>
            <a:endParaRPr lang="en-us" sz="1450" cap="none"/>
          </a:p>
        </p:txBody>
      </p:sp>
      <p:sp>
        <p:nvSpPr>
          <p:cNvPr id="14" name="Shape 11"/>
          <p:cNvSpPr>
            <a:extLst>
              <a:ext uri="smNativeData">
                <pr:smNativeData xmlns:pr="smNativeData" xmlns="smNativeData" val="SMDATA_15_9F4saRMAAAAlAAAAZQAAAA0AAAAAkAAAAEgAAACQAAAASAAAAAAAAAAAAAAAAAAAAAEAAABQAAAAvfvjvWplw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sErl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uSUAAIwoAAAHVgAALy8AABAAAAAmAAAACAAAAP//////////"/>
              </a:ext>
            </a:extLst>
          </p:cNvSpPr>
          <p:nvPr/>
        </p:nvSpPr>
        <p:spPr>
          <a:xfrm>
            <a:off x="6132195" y="6591300"/>
            <a:ext cx="7852410" cy="1078865"/>
          </a:xfrm>
          <a:prstGeom prst="roundRect">
            <a:avLst>
              <a:gd name="adj" fmla="val 7186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TGBr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6CYAALspAAAZNQAAgSsAABAgAAAmAAAACAAAAP//////////"/>
              </a:ext>
            </a:extLst>
          </p:cNvSpPr>
          <p:nvPr/>
        </p:nvSpPr>
        <p:spPr>
          <a:xfrm>
            <a:off x="6324600" y="6783705"/>
            <a:ext cx="2306955" cy="288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Bias Prevention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YW9A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6CYAAC8sAADYVAAAAC4AABAgAAAmAAAACAAAAP//////////"/>
              </a:ext>
            </a:extLst>
          </p:cNvSpPr>
          <p:nvPr/>
        </p:nvSpPr>
        <p:spPr>
          <a:xfrm>
            <a:off x="6324600" y="7182485"/>
            <a:ext cx="7467600" cy="295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Single-word bias is eliminated through sophisticated normalization techniques</a:t>
            </a:r>
            <a:endParaRPr lang="en-us" sz="1450" cap="none"/>
          </a:p>
        </p:txBody>
      </p:sp>
      <p:sp>
        <p:nvSpPr>
          <p:cNvPr id="17" name="Rectangle 16"/>
          <p:cNvSpPr>
            <a:extLst>
              <a:ext uri="smNativeData">
                <pr:smNativeData xmlns:pr="smNativeData" xmlns="smNativeData" val="SMDATA_15_9F4saRMAAAAlAAAAZAAAAA0A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YZFK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F/f38AAAAAA8zMzADAwP8Af39/AAAAAAAAAAAAAAAAAAAAAAAAAAAAIQAAABgAAAAUAAAAcE8AAN0vAAAAWgAAoDIAABAAAAAmAAAACAAAAP//////////"/>
              </a:ext>
            </a:extLst>
          </p:cNvSpPr>
          <p:nvPr/>
        </p:nvSpPr>
        <p:spPr>
          <a:xfrm>
            <a:off x="12913360" y="7780655"/>
            <a:ext cx="1717040" cy="44894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en-us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w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wQAACsEAAAMJwAA1gcAABAgAAAmAAAACAAAAP//////////"/>
              </a:ext>
            </a:extLst>
          </p:cNvSpPr>
          <p:nvPr/>
        </p:nvSpPr>
        <p:spPr>
          <a:xfrm>
            <a:off x="667385" y="677545"/>
            <a:ext cx="5680075" cy="5962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650"/>
              </a:lnSpc>
              <a:buNone/>
              <a:defRPr lang="en-us"/>
            </a:pPr>
            <a:r>
              <a:rPr lang="en-us" sz="37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Sentiment Classification</a:t>
            </a:r>
            <a:endParaRPr lang="en-us" sz="37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wQAAJgJAAAkNAAAOw8AABAAAAAmAAAACAAAAP//////////"/>
              </a:ext>
            </a:extLst>
          </p:cNvSpPr>
          <p:nvPr/>
        </p:nvSpPr>
        <p:spPr>
          <a:xfrm>
            <a:off x="667385" y="1559560"/>
            <a:ext cx="7808595" cy="916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  <a:defRPr lang="en-us"/>
            </a:pP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The system applies industry-standard polarity thresholds to classify sentiment into three distinct categories. This tripartite classification provides clear, actionable insights from the calculated sentiment scores.</a:t>
            </a:r>
            <a:endParaRPr lang="en-us" sz="1500" cap="none"/>
          </a:p>
        </p:txBody>
      </p:sp>
      <p:pic>
        <p:nvPicPr>
          <p:cNvPr id="5" name="Image 1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BsEAACMEAAA+gkAAOQZ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" y="2689860"/>
            <a:ext cx="954405" cy="15189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 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gsAALkRAADSGQAAjhMAABAgAAAmAAAACAAAAP//////////"/>
              </a:ext>
            </a:extLst>
          </p:cNvSpPr>
          <p:nvPr/>
        </p:nvSpPr>
        <p:spPr>
          <a:xfrm>
            <a:off x="1812290" y="2880995"/>
            <a:ext cx="2385060" cy="297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8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Positive</a:t>
            </a:r>
            <a:endParaRPr lang="en-us" sz="1850" cap="none"/>
          </a:p>
        </p:txBody>
      </p:sp>
      <p:sp>
        <p:nvSpPr>
          <p:cNvPr id="7" name="Text 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gsAAEIUAAAkNAAAIxYAABAgAAAmAAAACAAAAP//////////"/>
              </a:ext>
            </a:extLst>
          </p:cNvSpPr>
          <p:nvPr/>
        </p:nvSpPr>
        <p:spPr>
          <a:xfrm>
            <a:off x="1812290" y="3293110"/>
            <a:ext cx="6663690" cy="305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  <a:defRPr lang="en-us"/>
            </a:pP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Score ≥ +0.05</a:t>
            </a:r>
            <a:endParaRPr lang="en-us" sz="15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AbYF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gsAANcWAAAkNAAAuBgAABAgAAAmAAAACAAAAP//////////"/>
              </a:ext>
            </a:extLst>
          </p:cNvSpPr>
          <p:nvPr/>
        </p:nvSpPr>
        <p:spPr>
          <a:xfrm>
            <a:off x="1812290" y="3712845"/>
            <a:ext cx="6663690" cy="305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  <a:defRPr lang="en-us"/>
            </a:pP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Indicates favorable, optimistic, or supportive sentiment in the analyzed text</a:t>
            </a:r>
            <a:endParaRPr lang="en-us" sz="1500" cap="none"/>
          </a:p>
        </p:txBody>
      </p:sp>
      <p:pic>
        <p:nvPicPr>
          <p:cNvPr id="9" name="Image 2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BsEAADkGQAA+gkAAB0l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67385" y="4208780"/>
            <a:ext cx="954405" cy="18243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 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gsAABEbAADSGQAA5hwAABAgAAAmAAAACAAAAP//////////"/>
              </a:ext>
            </a:extLst>
          </p:cNvSpPr>
          <p:nvPr/>
        </p:nvSpPr>
        <p:spPr>
          <a:xfrm>
            <a:off x="1812290" y="4399915"/>
            <a:ext cx="2385060" cy="297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8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Neutral</a:t>
            </a:r>
            <a:endParaRPr lang="en-us" sz="1850" cap="none"/>
          </a:p>
        </p:txBody>
      </p:sp>
      <p:sp>
        <p:nvSpPr>
          <p:cNvPr id="11" name="Text 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gsAAJodAAAkNAAAex8AABAgAAAmAAAACAAAAP//////////"/>
              </a:ext>
            </a:extLst>
          </p:cNvSpPr>
          <p:nvPr/>
        </p:nvSpPr>
        <p:spPr>
          <a:xfrm>
            <a:off x="1812290" y="4812030"/>
            <a:ext cx="6663690" cy="305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  <a:defRPr lang="en-us"/>
            </a:pP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Score between –0.05 and +0.05</a:t>
            </a:r>
            <a:endParaRPr lang="en-us" sz="1500" cap="none"/>
          </a:p>
        </p:txBody>
      </p:sp>
      <p:sp>
        <p:nvSpPr>
          <p:cNvPr id="12" name="Text 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gsAAC8gAAAkNAAA8SMAABAAAAAmAAAACAAAAP//////////"/>
              </a:ext>
            </a:extLst>
          </p:cNvSpPr>
          <p:nvPr/>
        </p:nvSpPr>
        <p:spPr>
          <a:xfrm>
            <a:off x="1812290" y="5231765"/>
            <a:ext cx="6663690" cy="610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  <a:defRPr lang="en-us"/>
            </a:pP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Represents balanced, objective, or informational content without strong emotion</a:t>
            </a:r>
            <a:endParaRPr lang="en-us" sz="1500" cap="none"/>
          </a:p>
        </p:txBody>
      </p:sp>
      <p:pic>
        <p:nvPicPr>
          <p:cNvPr id="13" name="Image 3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ePXs2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BsEAAAdJQAA+gkAAHUu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67385" y="6033135"/>
            <a:ext cx="954405" cy="15189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 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24+K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gsAAEkmAADSGQAAHygAABAgAAAmAAAACAAAAP//////////"/>
              </a:ext>
            </a:extLst>
          </p:cNvSpPr>
          <p:nvPr/>
        </p:nvSpPr>
        <p:spPr>
          <a:xfrm>
            <a:off x="1812290" y="6223635"/>
            <a:ext cx="2385060" cy="298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8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Negative</a:t>
            </a:r>
            <a:endParaRPr lang="en-us" sz="1850" cap="none"/>
          </a:p>
        </p:txBody>
      </p:sp>
      <p:sp>
        <p:nvSpPr>
          <p:cNvPr id="15" name="Text 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/yOn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gsAANMoAAAkNAAAtCoAABAgAAAmAAAACAAAAP//////////"/>
              </a:ext>
            </a:extLst>
          </p:cNvSpPr>
          <p:nvPr/>
        </p:nvSpPr>
        <p:spPr>
          <a:xfrm>
            <a:off x="1812290" y="6636385"/>
            <a:ext cx="6663690" cy="305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  <a:defRPr lang="en-us"/>
            </a:pP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Score ≤ –0.05</a:t>
            </a:r>
            <a:endParaRPr lang="en-us" sz="1500" cap="none"/>
          </a:p>
        </p:txBody>
      </p:sp>
      <p:sp>
        <p:nvSpPr>
          <p:cNvPr id="16" name="Text 1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YefE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gsAAGgrAAAkNAAASS0AABAgAAAmAAAACAAAAP//////////"/>
              </a:ext>
            </a:extLst>
          </p:cNvSpPr>
          <p:nvPr/>
        </p:nvSpPr>
        <p:spPr>
          <a:xfrm>
            <a:off x="1812290" y="7056120"/>
            <a:ext cx="6663690" cy="305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  <a:defRPr lang="en-us"/>
            </a:pP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Reflects critical, pessimistic, or unfavorable sentiment in the text</a:t>
            </a:r>
            <a:endParaRPr lang="en-us" sz="15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Yy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QMAAIsCAAAcPgAAWgUAABAgAAAmAAAACAAAAP//////////"/>
              </a:ext>
            </a:extLst>
          </p:cNvSpPr>
          <p:nvPr/>
        </p:nvSpPr>
        <p:spPr>
          <a:xfrm>
            <a:off x="511175" y="413385"/>
            <a:ext cx="9585325" cy="4565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550"/>
              </a:lnSpc>
              <a:buNone/>
              <a:defRPr lang="en-us"/>
            </a:pPr>
            <a:r>
              <a:rPr lang="en-us" sz="28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Applications &amp; Strengths of Hybrid Sentiment Analysis</a:t>
            </a:r>
            <a:endParaRPr lang="en-us" sz="28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5_9F4saRMAAAAlAAAAZQAAAA0AAAAAkAAAAEgAAACQAAAASAAAAAAAAAAAAAAAAAAAAAEAAABQAAAAqd4a2CrBs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JQMAACUHAACNLAAAchEAABAAAAAmAAAACAAAAP//////////"/>
              </a:ext>
            </a:extLst>
          </p:cNvSpPr>
          <p:nvPr/>
        </p:nvSpPr>
        <p:spPr>
          <a:xfrm>
            <a:off x="511175" y="1161415"/>
            <a:ext cx="6731000" cy="1674495"/>
          </a:xfrm>
          <a:prstGeom prst="roundRect">
            <a:avLst>
              <a:gd name="adj" fmla="val 3663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oR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FwQAABcIAADIBgAAyQoAABAAAAAmAAAACAAAAP//////////"/>
              </a:ext>
            </a:extLst>
          </p:cNvSpPr>
          <p:nvPr/>
        </p:nvSpPr>
        <p:spPr>
          <a:xfrm>
            <a:off x="664845" y="1315085"/>
            <a:ext cx="437515" cy="438150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5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NQEAADVCAAACwYAAAsKAAAQAAAAJgAAAAgAAAD//////////w=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860" y="1435735"/>
            <a:ext cx="197485" cy="196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 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5DZd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FwQAAK8LAACJEQAAFg0AABAgAAAmAAAACAAAAP//////////"/>
              </a:ext>
            </a:extLst>
          </p:cNvSpPr>
          <p:nvPr/>
        </p:nvSpPr>
        <p:spPr>
          <a:xfrm>
            <a:off x="664845" y="1899285"/>
            <a:ext cx="2185670" cy="227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75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Social Media Intelligence</a:t>
            </a:r>
            <a:endParaRPr lang="en-us" sz="140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FoTe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FwQAAKANAACbKwAAgBAAABAAAAAmAAAACAAAAP//////////"/>
              </a:ext>
            </a:extLst>
          </p:cNvSpPr>
          <p:nvPr/>
        </p:nvSpPr>
        <p:spPr>
          <a:xfrm>
            <a:off x="664845" y="2214880"/>
            <a:ext cx="6423660" cy="467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800"/>
              </a:lnSpc>
              <a:buNone/>
              <a:defRPr lang="en-us"/>
            </a:pPr>
            <a:r>
              <a:rPr lang="en-us" sz="11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Monitor brand sentiment, track trending topics, and analyze audience reactions across platforms in real-time to inform strategic decisions.</a:t>
            </a:r>
            <a:endParaRPr lang="en-us" sz="1100" cap="none"/>
          </a:p>
        </p:txBody>
      </p:sp>
      <p:sp>
        <p:nvSpPr>
          <p:cNvPr id="8" name="Shape 5"/>
          <p:cNvSpPr>
            <a:extLst>
              <a:ext uri="smNativeData">
                <pr:smNativeData xmlns:pr="smNativeData" xmlns="smNativeData" val="SMDATA_15_9F4saRMAAAAlAAAAZQAAAA0AAAAAkAAAAEgAAACQAAAASAAAAAAAAAAAAAAAAAAAAAEAAABQAAAAqd4a2CrBs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A/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cy0AACUHAADbVgAAchEAABAAAAAmAAAACAAAAP//////////"/>
              </a:ext>
            </a:extLst>
          </p:cNvSpPr>
          <p:nvPr/>
        </p:nvSpPr>
        <p:spPr>
          <a:xfrm>
            <a:off x="7388225" y="1161415"/>
            <a:ext cx="6731000" cy="1674495"/>
          </a:xfrm>
          <a:prstGeom prst="roundRect">
            <a:avLst>
              <a:gd name="adj" fmla="val 3663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9" name="Shape 6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1yZ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ZS4AABcIAAAXMQAAyQoAABAAAAAmAAAACAAAAP//////////"/>
              </a:ext>
            </a:extLst>
          </p:cNvSpPr>
          <p:nvPr/>
        </p:nvSpPr>
        <p:spPr>
          <a:xfrm>
            <a:off x="7541895" y="1315085"/>
            <a:ext cx="438150" cy="438150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10" name="Image 1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vbG9y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MvAADVCAAAWTAAAAsKAAAQAAAAJgAAAAgAAAD//////////w==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545" y="1435735"/>
            <a:ext cx="196850" cy="196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 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44NC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S4AAK8LAABHPgAAFg0AABAgAAAmAAAACAAAAP//////////"/>
              </a:ext>
            </a:extLst>
          </p:cNvSpPr>
          <p:nvPr/>
        </p:nvSpPr>
        <p:spPr>
          <a:xfrm>
            <a:off x="7541895" y="1899285"/>
            <a:ext cx="2581910" cy="227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75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Customer Feedback Analysis</a:t>
            </a:r>
            <a:endParaRPr lang="en-us" sz="1400" cap="none"/>
          </a:p>
        </p:txBody>
      </p:sp>
      <p:sp>
        <p:nvSpPr>
          <p:cNvPr id="12" name="Text 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9rZT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S4AAKANAADpVQAAgBAAABAAAAAmAAAACAAAAP//////////"/>
              </a:ext>
            </a:extLst>
          </p:cNvSpPr>
          <p:nvPr/>
        </p:nvSpPr>
        <p:spPr>
          <a:xfrm>
            <a:off x="7541895" y="2214880"/>
            <a:ext cx="6423660" cy="467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800"/>
              </a:lnSpc>
              <a:buNone/>
              <a:defRPr lang="en-us"/>
            </a:pPr>
            <a:r>
              <a:rPr lang="en-us" sz="11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Extract actionable insights from product reviews and customer feedback to identify pain points and opportunities for improvement.</a:t>
            </a:r>
            <a:endParaRPr lang="en-us" sz="1100" cap="none"/>
          </a:p>
        </p:txBody>
      </p:sp>
      <p:sp>
        <p:nvSpPr>
          <p:cNvPr id="13" name="Shape 9"/>
          <p:cNvSpPr>
            <a:extLst>
              <a:ext uri="smNativeData">
                <pr:smNativeData xmlns:pr="smNativeData" xmlns="smNativeData" val="SMDATA_15_9F4saRMAAAAlAAAAZQAAAA0AAAAAkAAAAEgAAACQAAAASAAAAAAAAAAAAAAAAAAAAAEAAABQAAAAqd4a2CrBs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2OT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JQMAAFgSAACNLAAApRwAABAAAAAmAAAACAAAAP//////////"/>
              </a:ext>
            </a:extLst>
          </p:cNvSpPr>
          <p:nvPr/>
        </p:nvSpPr>
        <p:spPr>
          <a:xfrm>
            <a:off x="511175" y="2981960"/>
            <a:ext cx="6731000" cy="1674495"/>
          </a:xfrm>
          <a:prstGeom prst="roundRect">
            <a:avLst>
              <a:gd name="adj" fmla="val 3663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4" name="Shape 10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dpZH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FwQAAEoTAADIBgAA/BUAABAAAAAmAAAACAAAAP//////////"/>
              </a:ext>
            </a:extLst>
          </p:cNvSpPr>
          <p:nvPr/>
        </p:nvSpPr>
        <p:spPr>
          <a:xfrm>
            <a:off x="664845" y="3135630"/>
            <a:ext cx="437515" cy="438150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15" name="Image 2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yZmxv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NQEAAAIFAAACwYAAD4VAAAQAAAAJgAAAAgAAAD//////////w==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860" y="3256280"/>
            <a:ext cx="197485" cy="196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 1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JmbG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FwQAAOIWAAChFQAASRgAABAgAAAmAAAACAAAAP//////////"/>
              </a:ext>
            </a:extLst>
          </p:cNvSpPr>
          <p:nvPr/>
        </p:nvSpPr>
        <p:spPr>
          <a:xfrm>
            <a:off x="664845" y="3719830"/>
            <a:ext cx="2851150" cy="227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75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Conversational AI Enhancement</a:t>
            </a:r>
            <a:endParaRPr lang="en-us" sz="1400" cap="none"/>
          </a:p>
        </p:txBody>
      </p:sp>
      <p:sp>
        <p:nvSpPr>
          <p:cNvPr id="17" name="Text 1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gRB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FwQAANMYAACbKwAAsxsAABAAAAAmAAAACAAAAP//////////"/>
              </a:ext>
            </a:extLst>
          </p:cNvSpPr>
          <p:nvPr/>
        </p:nvSpPr>
        <p:spPr>
          <a:xfrm>
            <a:off x="664845" y="4035425"/>
            <a:ext cx="6423660" cy="467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800"/>
              </a:lnSpc>
              <a:buNone/>
              <a:defRPr lang="en-us"/>
            </a:pPr>
            <a:r>
              <a:rPr lang="en-us" sz="11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Power chatbots and virtual assistants with emotion-aware responses, creating more natural and empathetic user interactions.</a:t>
            </a:r>
            <a:endParaRPr lang="en-us" sz="1100" cap="none"/>
          </a:p>
        </p:txBody>
      </p:sp>
      <p:sp>
        <p:nvSpPr>
          <p:cNvPr id="18" name="Shape 13"/>
          <p:cNvSpPr>
            <a:extLst>
              <a:ext uri="smNativeData">
                <pr:smNativeData xmlns:pr="smNativeData" xmlns="smNativeData" val="SMDATA_15_9F4saRMAAAAlAAAAZQAAAA0AAAAAkAAAAEgAAACQAAAASAAAAAAAAAAAAAAAAAAAAAEAAABQAAAAqd4a2CrBs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OJ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cy0AAFgSAADbVgAApRwAABAAAAAmAAAACAAAAP//////////"/>
              </a:ext>
            </a:extLst>
          </p:cNvSpPr>
          <p:nvPr/>
        </p:nvSpPr>
        <p:spPr>
          <a:xfrm>
            <a:off x="7388225" y="2981960"/>
            <a:ext cx="6731000" cy="1674495"/>
          </a:xfrm>
          <a:prstGeom prst="roundRect">
            <a:avLst>
              <a:gd name="adj" fmla="val 3663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9" name="Shape 14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R40C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ZS4AAEoTAAAXMQAA/BUAABAAAAAmAAAACAAAAP//////////"/>
              </a:ext>
            </a:extLst>
          </p:cNvSpPr>
          <p:nvPr/>
        </p:nvSpPr>
        <p:spPr>
          <a:xfrm>
            <a:off x="7541895" y="3135630"/>
            <a:ext cx="438150" cy="438150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20" name="Image 3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uOTU1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CMvAAAIFAAAWTAAAD4VAAAQAAAAJgAAAAgAAAD//////////w=="/>
              </a:ext>
            </a:extLst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2545" y="3256280"/>
            <a:ext cx="196850" cy="196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 1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1yZ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S4AAOIWAACKPgAASRgAABAgAAAmAAAACAAAAP//////////"/>
              </a:ext>
            </a:extLst>
          </p:cNvSpPr>
          <p:nvPr/>
        </p:nvSpPr>
        <p:spPr>
          <a:xfrm>
            <a:off x="7541895" y="3719830"/>
            <a:ext cx="2624455" cy="227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75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Market Research &amp; Prediction</a:t>
            </a:r>
            <a:endParaRPr lang="en-us" sz="1400" cap="none"/>
          </a:p>
        </p:txBody>
      </p:sp>
      <p:sp>
        <p:nvSpPr>
          <p:cNvPr id="22" name="Text 1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yOD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S4AANMYAADpVQAAsxsAABAAAAAmAAAACAAAAP//////////"/>
              </a:ext>
            </a:extLst>
          </p:cNvSpPr>
          <p:nvPr/>
        </p:nvSpPr>
        <p:spPr>
          <a:xfrm>
            <a:off x="7541895" y="4035425"/>
            <a:ext cx="6423660" cy="467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800"/>
              </a:lnSpc>
              <a:buNone/>
              <a:defRPr lang="en-us"/>
            </a:pPr>
            <a:r>
              <a:rPr lang="en-us" sz="11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Analyze consumer sentiment patterns to forecast market trends, guide product development, and anticipate shifts in customer preferences.</a:t>
            </a:r>
            <a:endParaRPr lang="en-us" sz="1100" cap="none"/>
          </a:p>
        </p:txBody>
      </p:sp>
      <p:sp>
        <p:nvSpPr>
          <p:cNvPr id="23" name="Text 1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0idH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JQMAAP0dAADUIwAAPCAAABAgAAAmAAAACAAAAP//////////"/>
              </a:ext>
            </a:extLst>
          </p:cNvSpPr>
          <p:nvPr/>
        </p:nvSpPr>
        <p:spPr>
          <a:xfrm>
            <a:off x="511175" y="4874895"/>
            <a:ext cx="5313045" cy="365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sz="22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Key Strengths of the Hybrid Approach</a:t>
            </a:r>
            <a:endParaRPr lang="en-us" sz="2250" cap="none"/>
          </a:p>
        </p:txBody>
      </p:sp>
      <p:sp>
        <p:nvSpPr>
          <p:cNvPr id="24" name="Shape 18"/>
          <p:cNvSpPr>
            <a:extLst>
              <a:ext uri="smNativeData">
                <pr:smNativeData xmlns:pr="smNativeData" xmlns="smNativeData" val="SMDATA_15_9F4saRMAAAAlAAAAZQAAAA0AAAAAkAAAAEgAAACQAAAASAAAAAAAAAAAAAAAAAAAAAEAAABQAAAAHPD5YYTwwD8AAAAAAAAAAA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BAAAAAAAAAMjKzwAY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yNz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MjKzwB/f38AAAAAA8zMzADAwP8Af39/AAAAAAAAAAAAAAAAAAAAAAAAAAAAIQAAABgAAAAUAAAAJQMAAJUhAACNLAAAYigAABAAAAAmAAAACAAAAP//////////"/>
              </a:ext>
            </a:extLst>
          </p:cNvSpPr>
          <p:nvPr/>
        </p:nvSpPr>
        <p:spPr>
          <a:xfrm>
            <a:off x="511175" y="5459095"/>
            <a:ext cx="6731000" cy="1105535"/>
          </a:xfrm>
          <a:prstGeom prst="roundRect">
            <a:avLst>
              <a:gd name="adj" fmla="val 6617"/>
            </a:avLst>
          </a:prstGeom>
          <a:solidFill>
            <a:srgbClr val="FFFFFF">
              <a:alpha val="94000"/>
            </a:srgbClr>
          </a:solidFill>
          <a:ln w="1524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25" name="Shape 19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Q9Ik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DQMAAJUhAABtAwAAYigAABAAAAAmAAAACAAAAP//////////"/>
              </a:ext>
            </a:extLst>
          </p:cNvSpPr>
          <p:nvPr/>
        </p:nvSpPr>
        <p:spPr>
          <a:xfrm>
            <a:off x="495935" y="5459095"/>
            <a:ext cx="60960" cy="1105535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26" name="Text 2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sJ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wQAAJMiAAClDwAA+iMAABAgAAAmAAAACAAAAP//////////"/>
              </a:ext>
            </a:extLst>
          </p:cNvSpPr>
          <p:nvPr/>
        </p:nvSpPr>
        <p:spPr>
          <a:xfrm>
            <a:off x="718185" y="5620385"/>
            <a:ext cx="1824990" cy="227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75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Superior Accuracy</a:t>
            </a:r>
            <a:endParaRPr lang="en-us" sz="1400" cap="none"/>
          </a:p>
        </p:txBody>
      </p:sp>
      <p:sp>
        <p:nvSpPr>
          <p:cNvPr id="27" name="Text 2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AqfN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wQAAIQkAACPKwAAZCcAABAAAAAmAAAACAAAAP//////////"/>
              </a:ext>
            </a:extLst>
          </p:cNvSpPr>
          <p:nvPr/>
        </p:nvSpPr>
        <p:spPr>
          <a:xfrm>
            <a:off x="718185" y="5935980"/>
            <a:ext cx="6362700" cy="467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800"/>
              </a:lnSpc>
              <a:buNone/>
              <a:defRPr lang="en-us"/>
            </a:pPr>
            <a:r>
              <a:rPr lang="en-us" sz="11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Combines rule-based VADER with machine learning models to achieve significantly higher precision than traditional single-method approaches.</a:t>
            </a:r>
            <a:endParaRPr lang="en-us" sz="1100" cap="none"/>
          </a:p>
        </p:txBody>
      </p:sp>
      <p:sp>
        <p:nvSpPr>
          <p:cNvPr id="28" name="Shape 22"/>
          <p:cNvSpPr>
            <a:extLst>
              <a:ext uri="smNativeData">
                <pr:smNativeData xmlns:pr="smNativeData" xmlns="smNativeData" val="SMDATA_15_9F4saRMAAAAlAAAAZQAAAA0AAAAAkAAAAEgAAACQAAAASAAAAAAAAAAAAAAAAAAAAAEAAABQAAAAHPD5YYTwwD8AAAAAAAAAAA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BAAAAAAAAAMjKzwAY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MjKzwB/f38AAAAAA8zMzADAwP8Af39/AAAAAAAAAAAAAAAAAAAAAAAAAAAAIQAAABgAAAAUAAAAcy0AAJUhAADbVgAAYigAABAAAAAmAAAACAAAAP//////////"/>
              </a:ext>
            </a:extLst>
          </p:cNvSpPr>
          <p:nvPr/>
        </p:nvSpPr>
        <p:spPr>
          <a:xfrm>
            <a:off x="7388225" y="5459095"/>
            <a:ext cx="6731000" cy="1105535"/>
          </a:xfrm>
          <a:prstGeom prst="roundRect">
            <a:avLst>
              <a:gd name="adj" fmla="val 6617"/>
            </a:avLst>
          </a:prstGeom>
          <a:solidFill>
            <a:srgbClr val="FFFFFF">
              <a:alpha val="94000"/>
            </a:srgbClr>
          </a:solidFill>
          <a:ln w="1524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29" name="Shape 23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w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Wy0AAJUhAAC7LQAAYigAABAAAAAmAAAACAAAAP//////////"/>
              </a:ext>
            </a:extLst>
          </p:cNvSpPr>
          <p:nvPr/>
        </p:nvSpPr>
        <p:spPr>
          <a:xfrm>
            <a:off x="7372985" y="5459095"/>
            <a:ext cx="60960" cy="1105535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30" name="Text 2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YUA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S4AAJMiAAD0OQAA+iMAABAgAAAmAAAACAAAAP//////////"/>
              </a:ext>
            </a:extLst>
          </p:cNvSpPr>
          <p:nvPr/>
        </p:nvSpPr>
        <p:spPr>
          <a:xfrm>
            <a:off x="7595235" y="5620385"/>
            <a:ext cx="1825625" cy="227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75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Transparent Scoring</a:t>
            </a:r>
            <a:endParaRPr lang="en-us" sz="1400" cap="none"/>
          </a:p>
        </p:txBody>
      </p:sp>
      <p:sp>
        <p:nvSpPr>
          <p:cNvPr id="31" name="Text 2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S5M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S4AAIQkAADdVQAAZCcAABAAAAAmAAAACAAAAP//////////"/>
              </a:ext>
            </a:extLst>
          </p:cNvSpPr>
          <p:nvPr/>
        </p:nvSpPr>
        <p:spPr>
          <a:xfrm>
            <a:off x="7595235" y="5935980"/>
            <a:ext cx="6362700" cy="467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800"/>
              </a:lnSpc>
              <a:buNone/>
              <a:defRPr lang="en-us"/>
            </a:pPr>
            <a:r>
              <a:rPr lang="en-us" sz="11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Maintains interpretability through clear scoring mechanisms, allowing developers to understand and validate sentiment predictions with confidence.</a:t>
            </a:r>
            <a:endParaRPr lang="en-us" sz="1100" cap="none"/>
          </a:p>
        </p:txBody>
      </p:sp>
      <p:sp>
        <p:nvSpPr>
          <p:cNvPr id="32" name="Shape 26"/>
          <p:cNvSpPr>
            <a:extLst>
              <a:ext uri="smNativeData">
                <pr:smNativeData xmlns:pr="smNativeData" xmlns="smNativeData" val="SMDATA_15_9F4saRMAAAAlAAAAZQAAAA0AAAAAkAAAAEgAAACQAAAASAAAAAAAAAAAAAAAAAAAAAEAAABQAAAAHPD5YYTwwD8AAAAAAAAAAA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BAAAAAAAAAMjKzwAY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nzco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MjKzwB/f38AAAAAA8zMzADAwP8Af39/AAAAAAAAAAAAAAAAAAAAAAAAAAAAIQAAABgAAAAUAAAAJQMAAEgpAACNLAAAFTAAABAAAAAmAAAACAAAAP//////////"/>
              </a:ext>
            </a:extLst>
          </p:cNvSpPr>
          <p:nvPr/>
        </p:nvSpPr>
        <p:spPr>
          <a:xfrm>
            <a:off x="511175" y="6710680"/>
            <a:ext cx="6731000" cy="1105535"/>
          </a:xfrm>
          <a:prstGeom prst="roundRect">
            <a:avLst>
              <a:gd name="adj" fmla="val 6617"/>
            </a:avLst>
          </a:prstGeom>
          <a:solidFill>
            <a:srgbClr val="FFFFFF">
              <a:alpha val="94000"/>
            </a:srgbClr>
          </a:solidFill>
          <a:ln w="1524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33" name="Shape 27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+fl0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DQMAAEgpAABtAwAAFTAAABAAAAAmAAAACAAAAP//////////"/>
              </a:ext>
            </a:extLst>
          </p:cNvSpPr>
          <p:nvPr/>
        </p:nvSpPr>
        <p:spPr>
          <a:xfrm>
            <a:off x="495935" y="6710680"/>
            <a:ext cx="60960" cy="1105535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34" name="Text 2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p3B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wQAAEYqAADYEgAArSsAABAgAAAmAAAACAAAAP//////////"/>
              </a:ext>
            </a:extLst>
          </p:cNvSpPr>
          <p:nvPr/>
        </p:nvSpPr>
        <p:spPr>
          <a:xfrm>
            <a:off x="718185" y="6871970"/>
            <a:ext cx="2345055" cy="227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75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Context-Aware Processing</a:t>
            </a:r>
            <a:endParaRPr lang="en-us" sz="1400" cap="none"/>
          </a:p>
        </p:txBody>
      </p:sp>
      <p:sp>
        <p:nvSpPr>
          <p:cNvPr id="35" name="Text 2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HHpQ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wQAADcsAACPKwAAFy8AABAAAAAmAAAACAAAAP//////////"/>
              </a:ext>
            </a:extLst>
          </p:cNvSpPr>
          <p:nvPr/>
        </p:nvSpPr>
        <p:spPr>
          <a:xfrm>
            <a:off x="718185" y="7187565"/>
            <a:ext cx="6362700" cy="467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800"/>
              </a:lnSpc>
              <a:buNone/>
              <a:defRPr lang="en-us"/>
            </a:pPr>
            <a:r>
              <a:rPr lang="en-us" sz="11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Effectively handles linguistic nuances including negations ("not good"), intensifiers ("very happy"), and contextual modifiers for accurate sentiment capture.</a:t>
            </a:r>
            <a:endParaRPr lang="en-us" sz="1100" cap="none"/>
          </a:p>
        </p:txBody>
      </p:sp>
      <p:sp>
        <p:nvSpPr>
          <p:cNvPr id="36" name="Shape 30"/>
          <p:cNvSpPr>
            <a:extLst>
              <a:ext uri="smNativeData">
                <pr:smNativeData xmlns:pr="smNativeData" xmlns="smNativeData" val="SMDATA_15_9F4saRMAAAAlAAAAZQAAAA0AAAAAkAAAAEgAAACQAAAASAAAAAAAAAAAAAAAAAAAAAEAAABQAAAAHPD5YYTwwD8AAAAAAAAAAA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BAAAAAAAAAMjKzwAY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MjKzwB/f38AAAAAA8zMzADAwP8Af39/AAAAAAAAAAAAAAAAAAAAAAAAAAAAIQAAABgAAAAUAAAAcy0AAEgpAADbVgAAFTAAABAAAAAmAAAACAAAAP//////////"/>
              </a:ext>
            </a:extLst>
          </p:cNvSpPr>
          <p:nvPr/>
        </p:nvSpPr>
        <p:spPr>
          <a:xfrm>
            <a:off x="7388225" y="6710680"/>
            <a:ext cx="6731000" cy="1105535"/>
          </a:xfrm>
          <a:prstGeom prst="roundRect">
            <a:avLst>
              <a:gd name="adj" fmla="val 6617"/>
            </a:avLst>
          </a:prstGeom>
          <a:solidFill>
            <a:srgbClr val="FFFFFF">
              <a:alpha val="94000"/>
            </a:srgbClr>
          </a:solidFill>
          <a:ln w="1524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37" name="Shape 31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Wy0AAEgpAAC7LQAAFTAAABAAAAAmAAAACAAAAP//////////"/>
              </a:ext>
            </a:extLst>
          </p:cNvSpPr>
          <p:nvPr/>
        </p:nvSpPr>
        <p:spPr>
          <a:xfrm>
            <a:off x="7372985" y="6710680"/>
            <a:ext cx="60960" cy="1105535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38" name="Text 3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S4AAEYqAAD0OQAArSsAABAgAAAmAAAACAAAAP//////////"/>
              </a:ext>
            </a:extLst>
          </p:cNvSpPr>
          <p:nvPr/>
        </p:nvSpPr>
        <p:spPr>
          <a:xfrm>
            <a:off x="7595235" y="6871970"/>
            <a:ext cx="1825625" cy="227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175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Domain Flexibility</a:t>
            </a:r>
            <a:endParaRPr lang="en-us" sz="1400" cap="none"/>
          </a:p>
        </p:txBody>
      </p:sp>
      <p:sp>
        <p:nvSpPr>
          <p:cNvPr id="39" name="Text 3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uS4AADcsAADdVQAAFy8AABAAAAAmAAAACAAAAP//////////"/>
              </a:ext>
            </a:extLst>
          </p:cNvSpPr>
          <p:nvPr/>
        </p:nvSpPr>
        <p:spPr>
          <a:xfrm>
            <a:off x="7595235" y="7187565"/>
            <a:ext cx="6362700" cy="4673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1800"/>
              </a:lnSpc>
              <a:buNone/>
              <a:defRPr lang="en-us"/>
            </a:pPr>
            <a:r>
              <a:rPr lang="en-us" sz="11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Easily adapts to various industries and text types—from product reviews to social media posts—maintaining robust performance across diverse applications.</a:t>
            </a:r>
            <a:endParaRPr lang="en-us" sz="1100" cap="none"/>
          </a:p>
        </p:txBody>
      </p:sp>
      <p:sp>
        <p:nvSpPr>
          <p:cNvPr id="40" name="Rectangle 39"/>
          <p:cNvSpPr>
            <a:extLst>
              <a:ext uri="smNativeData">
                <pr:smNativeData xmlns:pr="smNativeData" xmlns="smNativeData" val="SMDATA_15_9F4saRMAAAAlAAAAZAAAAA0A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F/f38AAAAAA8zMzADAwP8Af39/AAAAAAAAAAAAAAAAAAAAAAAAAAAAIQAAABgAAAAUAAAAcE8AAN0vAAAAWgAAoDIAABAAAAAmAAAACAAAAP//////////"/>
              </a:ext>
            </a:extLst>
          </p:cNvSpPr>
          <p:nvPr/>
        </p:nvSpPr>
        <p:spPr>
          <a:xfrm>
            <a:off x="12913360" y="7780655"/>
            <a:ext cx="1717040" cy="44894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en-us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QH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A4AAAAAAAAAFo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1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xwMAAPkCAACpIAAAWQYAABAgAAAmAAAACAAAAP//////////"/>
              </a:ext>
            </a:extLst>
          </p:cNvSpPr>
          <p:nvPr/>
        </p:nvSpPr>
        <p:spPr>
          <a:xfrm>
            <a:off x="614045" y="483235"/>
            <a:ext cx="4695190" cy="548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300"/>
              </a:lnSpc>
              <a:buNone/>
              <a:defRPr lang="en-us"/>
            </a:pPr>
            <a:r>
              <a:rPr lang="en-us" sz="34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Future Enhancements</a:t>
            </a:r>
            <a:endParaRPr lang="en-us" sz="34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xwMAAPcHAAB5NAAAawsAABAAAAAmAAAACAAAAP//////////"/>
              </a:ext>
            </a:extLst>
          </p:cNvSpPr>
          <p:nvPr/>
        </p:nvSpPr>
        <p:spPr>
          <a:xfrm>
            <a:off x="614045" y="1294765"/>
            <a:ext cx="7915910" cy="5613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200"/>
              </a:lnSpc>
              <a:buNone/>
              <a:defRPr lang="en-us"/>
            </a:pPr>
            <a:r>
              <a:rPr lang="en-us" sz="13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The roadmap ahead focuses on expanding the system's capabilities to handle more complex linguistic phenomena and improving accessibility for broader audiences.</a:t>
            </a:r>
            <a:endParaRPr lang="en-us" sz="1350" cap="none"/>
          </a:p>
        </p:txBody>
      </p:sp>
      <p:sp>
        <p:nvSpPr>
          <p:cNvPr id="5" name="Shape 2"/>
          <p:cNvSpPr>
            <a:extLst>
              <a:ext uri="smNativeData">
                <pr:smNativeData xmlns:pr="smNativeData" xmlns="smNativeData" val="SMDATA_15_9F4saRMAAAAlAAAAZQAAAA0AAAAAkAAAAEgAAACQAAAASAAAAAAAAAAAAAAAAAAAAAEAAABQAAAAoGzKFd7l6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sBq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3AQAAEEOAADwBQAAlBQAABAAAAAmAAAACAAAAP//////////"/>
              </a:ext>
            </a:extLst>
          </p:cNvSpPr>
          <p:nvPr/>
        </p:nvSpPr>
        <p:spPr>
          <a:xfrm>
            <a:off x="789940" y="2317115"/>
            <a:ext cx="175260" cy="1028065"/>
          </a:xfrm>
          <a:prstGeom prst="roundRect">
            <a:avLst>
              <a:gd name="adj" fmla="val 42028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xwMAAIsNAAAEBwAAyBAAABAAAAAmAAAACAAAAP//////////"/>
              </a:ext>
            </a:extLst>
          </p:cNvSpPr>
          <p:nvPr/>
        </p:nvSpPr>
        <p:spPr>
          <a:xfrm>
            <a:off x="614045" y="2201545"/>
            <a:ext cx="526415" cy="526415"/>
          </a:xfrm>
          <a:prstGeom prst="roundRect">
            <a:avLst>
              <a:gd name="adj" fmla="val 5000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7" name="Image 1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sb3c9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JYEAABaDgAANQYAAPkP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490" y="2332990"/>
            <a:ext cx="263525" cy="2635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UyN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AgAALYNAACIGQAAZg8AABAgAAAmAAAACAAAAP//////////"/>
              </a:ext>
            </a:extLst>
          </p:cNvSpPr>
          <p:nvPr/>
        </p:nvSpPr>
        <p:spPr>
          <a:xfrm>
            <a:off x="1315720" y="2228850"/>
            <a:ext cx="2834640" cy="274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  <a:defRPr lang="en-us"/>
            </a:pPr>
            <a:r>
              <a:rPr lang="en-us" sz="17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Sarcasm &amp; Irony Detection</a:t>
            </a:r>
            <a:endParaRPr lang="en-us" sz="17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dp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GAgAAAwQAAB5NAAAgBMAABAAAAAmAAAACAAAAP//////////"/>
              </a:ext>
            </a:extLst>
          </p:cNvSpPr>
          <p:nvPr/>
        </p:nvSpPr>
        <p:spPr>
          <a:xfrm>
            <a:off x="1315720" y="2608580"/>
            <a:ext cx="7214235" cy="5613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200"/>
              </a:lnSpc>
              <a:buNone/>
              <a:defRPr lang="en-us"/>
            </a:pPr>
            <a:r>
              <a:rPr lang="en-us" sz="13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Implement advanced NLP techniques to identify and correctly interpret sarcastic or ironic statements that flip sentiment polarity</a:t>
            </a:r>
            <a:endParaRPr lang="en-us" sz="1350" cap="none"/>
          </a:p>
        </p:txBody>
      </p:sp>
      <p:sp>
        <p:nvSpPr>
          <p:cNvPr id="10" name="Shape 6"/>
          <p:cNvSpPr>
            <a:extLst>
              <a:ext uri="smNativeData">
                <pr:smNativeData xmlns:pr="smNativeData" xmlns="smNativeData" val="SMDATA_15_9F4saRMAAAAlAAAAZQAAAA0AAAAAkAAAAEgAAACQAAAASAAAAAAAAAAAAAAAAAAAAAEAAABQAAAAoGzKFd7l6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Xen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egYAAEcXAACOBwAAmh0AABAAAAAmAAAACAAAAP//////////"/>
              </a:ext>
            </a:extLst>
          </p:cNvSpPr>
          <p:nvPr/>
        </p:nvSpPr>
        <p:spPr>
          <a:xfrm>
            <a:off x="1052830" y="3783965"/>
            <a:ext cx="175260" cy="1028065"/>
          </a:xfrm>
          <a:prstGeom prst="roundRect">
            <a:avLst>
              <a:gd name="adj" fmla="val 42028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1" name="Shape 7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ZgUAAJEWAACiCAAAzhkAABAAAAAmAAAACAAAAP//////////"/>
              </a:ext>
            </a:extLst>
          </p:cNvSpPr>
          <p:nvPr/>
        </p:nvSpPr>
        <p:spPr>
          <a:xfrm>
            <a:off x="877570" y="3668395"/>
            <a:ext cx="525780" cy="526415"/>
          </a:xfrm>
          <a:prstGeom prst="roundRect">
            <a:avLst>
              <a:gd name="adj" fmla="val 5000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12" name="Image 2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tcmV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UGAABhFwAA0wcAAP8YAAAQAAAAJgAAAAgAAAD//////////w==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015" y="3800475"/>
            <a:ext cx="262890" cy="2628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 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xpb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wkAAL0WAACXGQAAbBgAABAgAAAmAAAACAAAAP//////////"/>
              </a:ext>
            </a:extLst>
          </p:cNvSpPr>
          <p:nvPr/>
        </p:nvSpPr>
        <p:spPr>
          <a:xfrm>
            <a:off x="1579245" y="3696335"/>
            <a:ext cx="2580640" cy="2736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  <a:defRPr lang="en-us"/>
            </a:pPr>
            <a:r>
              <a:rPr lang="en-us" sz="17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ML Classifier Integration</a:t>
            </a:r>
            <a:endParaRPr lang="en-us" sz="1700" cap="none"/>
          </a:p>
        </p:txBody>
      </p:sp>
      <p:sp>
        <p:nvSpPr>
          <p:cNvPr id="14" name="Text 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EgUS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wkAABIZAAB5NAAAhhwAABAAAAAmAAAACAAAAP//////////"/>
              </a:ext>
            </a:extLst>
          </p:cNvSpPr>
          <p:nvPr/>
        </p:nvSpPr>
        <p:spPr>
          <a:xfrm>
            <a:off x="1579245" y="4075430"/>
            <a:ext cx="6950710" cy="5613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200"/>
              </a:lnSpc>
              <a:buNone/>
              <a:defRPr lang="en-us"/>
            </a:pPr>
            <a:r>
              <a:rPr lang="en-us" sz="13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Incorporate machine learning models like BERT or transformers to enhance accuracy on complex, domain-specific text</a:t>
            </a:r>
            <a:endParaRPr lang="en-us" sz="1350" cap="none"/>
          </a:p>
        </p:txBody>
      </p:sp>
      <p:sp>
        <p:nvSpPr>
          <p:cNvPr id="15" name="Shape 10"/>
          <p:cNvSpPr>
            <a:extLst>
              <a:ext uri="smNativeData">
                <pr:smNativeData xmlns:pr="smNativeData" xmlns="smNativeData" val="SMDATA_15_9F4saRMAAAAlAAAAZQAAAA0AAAAAkAAAAEgAAACQAAAASAAAAAAAAAAAAAAAAAAAAAEAAABQAAAAoGzKFd7l6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Zpb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GAgAAE0gAAAtCQAAoCYAABAAAAAmAAAACAAAAP//////////"/>
              </a:ext>
            </a:extLst>
          </p:cNvSpPr>
          <p:nvPr/>
        </p:nvSpPr>
        <p:spPr>
          <a:xfrm>
            <a:off x="1315720" y="5250815"/>
            <a:ext cx="175895" cy="1028065"/>
          </a:xfrm>
          <a:prstGeom prst="roundRect">
            <a:avLst>
              <a:gd name="adj" fmla="val 42028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6" name="Shape 11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EzLj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BAcAAJgfAABBCgAA1SIAABAAAAAmAAAACAAAAP//////////"/>
              </a:ext>
            </a:extLst>
          </p:cNvSpPr>
          <p:nvPr/>
        </p:nvSpPr>
        <p:spPr>
          <a:xfrm>
            <a:off x="1140460" y="5135880"/>
            <a:ext cx="526415" cy="526415"/>
          </a:xfrm>
          <a:prstGeom prst="roundRect">
            <a:avLst>
              <a:gd name="adj" fmla="val 5000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17" name="Image 3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yYWJs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NMHAABnIAAAcgkAAAUiAAAQAAAAJgAAAAgAAAD//////////w==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1905" y="5267325"/>
            <a:ext cx="263525" cy="2628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Text 1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Bvd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VQsAAMMfAABZGQAAciEAABAgAAAmAAAACAAAAP//////////"/>
              </a:ext>
            </a:extLst>
          </p:cNvSpPr>
          <p:nvPr/>
        </p:nvSpPr>
        <p:spPr>
          <a:xfrm>
            <a:off x="1842135" y="5163185"/>
            <a:ext cx="2278380" cy="2736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  <a:defRPr lang="en-us"/>
            </a:pPr>
            <a:r>
              <a:rPr lang="en-us" sz="17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Phrase-Level Context</a:t>
            </a:r>
            <a:endParaRPr lang="en-us" sz="1700" cap="none"/>
          </a:p>
        </p:txBody>
      </p:sp>
      <p:sp>
        <p:nvSpPr>
          <p:cNvPr id="19" name="Text 1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M79+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VQsAABgiAAB5NAAAjCUAABAAAAAmAAAACAAAAP//////////"/>
              </a:ext>
            </a:extLst>
          </p:cNvSpPr>
          <p:nvPr/>
        </p:nvSpPr>
        <p:spPr>
          <a:xfrm>
            <a:off x="1842135" y="5542280"/>
            <a:ext cx="6687820" cy="5613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200"/>
              </a:lnSpc>
              <a:buNone/>
              <a:defRPr lang="en-us"/>
            </a:pPr>
            <a:r>
              <a:rPr lang="en-us" sz="13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Develop sophisticated algorithms to better understand multi-word expressions and idiomatic phrases in context</a:t>
            </a:r>
            <a:endParaRPr lang="en-us" sz="1350" cap="none"/>
          </a:p>
        </p:txBody>
      </p:sp>
      <p:sp>
        <p:nvSpPr>
          <p:cNvPr id="20" name="Shape 14"/>
          <p:cNvSpPr>
            <a:extLst>
              <a:ext uri="smNativeData">
                <pr:smNativeData xmlns:pr="smNativeData" xmlns="smNativeData" val="SMDATA_15_9F4saRMAAAAlAAAAZQAAAA0AAAAAkAAAAEgAAACQAAAASAAAAAAAAAAAAAAAAAAAAAEAAABQAAAAoGzKFd7l6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We27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twkAAFMpAADLCgAApy8AABAAAAAmAAAACAAAAP//////////"/>
              </a:ext>
            </a:extLst>
          </p:cNvSpPr>
          <p:nvPr/>
        </p:nvSpPr>
        <p:spPr>
          <a:xfrm>
            <a:off x="1579245" y="6717665"/>
            <a:ext cx="175260" cy="1028700"/>
          </a:xfrm>
          <a:prstGeom prst="roundRect">
            <a:avLst>
              <a:gd name="adj" fmla="val 42028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21" name="Shape 15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H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owgAAJ4oAADgCwAA2ysAABAAAAAmAAAACAAAAP//////////"/>
              </a:ext>
            </a:extLst>
          </p:cNvSpPr>
          <p:nvPr/>
        </p:nvSpPr>
        <p:spPr>
          <a:xfrm>
            <a:off x="1403985" y="6602730"/>
            <a:ext cx="526415" cy="526415"/>
          </a:xfrm>
          <a:prstGeom prst="roundRect">
            <a:avLst>
              <a:gd name="adj" fmla="val 5000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22" name="Image 4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xMDIi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IJAABtKQAAEAsAAAsrAAAQAAAAJgAAAAgAAAD//////////w=="/>
              </a:ext>
            </a:extLst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35430" y="6734175"/>
            <a:ext cx="262890" cy="2628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3" name="Text 1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A3NC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9AwAAMkoAAC7GgAAeSoAABAgAAAmAAAACAAAAP//////////"/>
              </a:ext>
            </a:extLst>
          </p:cNvSpPr>
          <p:nvPr/>
        </p:nvSpPr>
        <p:spPr>
          <a:xfrm>
            <a:off x="2105660" y="6630035"/>
            <a:ext cx="2239645" cy="274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  <a:defRPr lang="en-us"/>
            </a:pPr>
            <a:r>
              <a:rPr lang="en-us" sz="17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Web-Based Interface</a:t>
            </a:r>
            <a:endParaRPr lang="en-us" sz="1700" cap="none"/>
          </a:p>
        </p:txBody>
      </p:sp>
      <p:sp>
        <p:nvSpPr>
          <p:cNvPr id="24" name="Text 1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1yZ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9AwAAB4rAAB5NAAAky4AABAAAAAmAAAACAAAAP//////////"/>
              </a:ext>
            </a:extLst>
          </p:cNvSpPr>
          <p:nvPr/>
        </p:nvSpPr>
        <p:spPr>
          <a:xfrm>
            <a:off x="2105660" y="7009130"/>
            <a:ext cx="6424295" cy="561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200"/>
              </a:lnSpc>
              <a:buNone/>
              <a:defRPr lang="en-us"/>
            </a:pPr>
            <a:r>
              <a:rPr lang="en-us" sz="13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Create an intuitive GUI or web application for non-technical users to access sentiment analysis capabilities easily</a:t>
            </a:r>
            <a:endParaRPr lang="en-us" sz="135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wCEAAKQ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1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M0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yUAAFMDAAA1RAAAGgcAABAgAAAmAAAACAAAAP//////////"/>
              </a:ext>
            </a:extLst>
          </p:cNvSpPr>
          <p:nvPr/>
        </p:nvSpPr>
        <p:spPr>
          <a:xfrm>
            <a:off x="6174105" y="540385"/>
            <a:ext cx="4913630" cy="6140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800"/>
              </a:lnSpc>
              <a:buNone/>
              <a:defRPr lang="en-us"/>
            </a:pPr>
            <a:r>
              <a:rPr lang="en-us" sz="38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Conclusion</a:t>
            </a:r>
            <a:endParaRPr lang="en-us" sz="38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gs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yycAAEcKAADFVQAAJQ4AABAAAAAmAAAACAAAAP//////////"/>
              </a:ext>
            </a:extLst>
          </p:cNvSpPr>
          <p:nvPr/>
        </p:nvSpPr>
        <p:spPr>
          <a:xfrm>
            <a:off x="6468745" y="1670685"/>
            <a:ext cx="7473950" cy="628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50"/>
              </a:lnSpc>
              <a:buNone/>
              <a:defRPr lang="en-us"/>
            </a:pP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This system integrates both VADER's statistical model and a custom rule-based engine to deliver </a:t>
            </a:r>
            <a:r>
              <a:rPr lang="en-us" sz="1500" b="1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highly accurate and interpretable</a:t>
            </a: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 sentiment analysis.</a:t>
            </a:r>
            <a:endParaRPr lang="en-us" sz="1500" cap="none"/>
          </a:p>
        </p:txBody>
      </p:sp>
      <p:sp>
        <p:nvSpPr>
          <p:cNvPr id="5" name="Shape 2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+yUAAOoIAAAfJgAAgQ8AABAAAAAmAAAACAAAAP//////////"/>
              </a:ext>
            </a:extLst>
          </p:cNvSpPr>
          <p:nvPr/>
        </p:nvSpPr>
        <p:spPr>
          <a:xfrm>
            <a:off x="6174105" y="1449070"/>
            <a:ext cx="22860" cy="1071245"/>
          </a:xfrm>
          <a:prstGeom prst="rect">
            <a:avLst/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5_9F4saRMAAAAlAAAAZQAAAA0AAAAAkAAAAEgAAACQAAAASAAAAAAAAAAAAAAAAAAAAAEAAABQAAAAfQVpxqLpvD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gO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+yUAAN0QAADFVQAA2xkAABAAAAAmAAAACAAAAP//////////"/>
              </a:ext>
            </a:extLst>
          </p:cNvSpPr>
          <p:nvPr/>
        </p:nvSpPr>
        <p:spPr>
          <a:xfrm>
            <a:off x="6174105" y="2741295"/>
            <a:ext cx="7768590" cy="1461770"/>
          </a:xfrm>
          <a:prstGeom prst="roundRect">
            <a:avLst>
              <a:gd name="adj" fmla="val 5647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I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PScAAB8SAABdNwAAAhQAABAgAAAmAAAACAAAAP//////////"/>
              </a:ext>
            </a:extLst>
          </p:cNvSpPr>
          <p:nvPr/>
        </p:nvSpPr>
        <p:spPr>
          <a:xfrm>
            <a:off x="6378575" y="2945765"/>
            <a:ext cx="2621280" cy="306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  <a:defRPr lang="en-us"/>
            </a:pPr>
            <a:r>
              <a:rPr lang="en-us" sz="19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Superior Performance</a:t>
            </a:r>
            <a:endParaRPr lang="en-us" sz="190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Q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PScAALwUAACDVAAAmhgAABAAAAAmAAAACAAAAP//////////"/>
              </a:ext>
            </a:extLst>
          </p:cNvSpPr>
          <p:nvPr/>
        </p:nvSpPr>
        <p:spPr>
          <a:xfrm>
            <a:off x="6378575" y="3370580"/>
            <a:ext cx="7359650" cy="628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50"/>
              </a:lnSpc>
              <a:buNone/>
              <a:defRPr lang="en-us"/>
            </a:pP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By handling intensifiers, negations, and contextual cues, the system significantly outperforms standalone VADER implementations</a:t>
            </a:r>
            <a:endParaRPr lang="en-us" sz="1500" cap="none"/>
          </a:p>
        </p:txBody>
      </p:sp>
      <p:sp>
        <p:nvSpPr>
          <p:cNvPr id="9" name="Shape 6"/>
          <p:cNvSpPr>
            <a:extLst>
              <a:ext uri="smNativeData">
                <pr:smNativeData xmlns:pr="smNativeData" xmlns="smNativeData" val="SMDATA_15_9F4saRMAAAAlAAAAZQAAAA0AAAAAkAAAAEgAAACQAAAASAAAAAAAAAAAAAAAAAAAAAEAAABQAAAAXoB9dOrKtz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+yUAABEbAADFVQAA/iUAABAAAAAmAAAACAAAAP//////////"/>
              </a:ext>
            </a:extLst>
          </p:cNvSpPr>
          <p:nvPr/>
        </p:nvSpPr>
        <p:spPr>
          <a:xfrm>
            <a:off x="6174105" y="4399915"/>
            <a:ext cx="7768590" cy="1776095"/>
          </a:xfrm>
          <a:prstGeom prst="roundRect">
            <a:avLst>
              <a:gd name="adj" fmla="val 4647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GEm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PScAAFIcAADFOgAANh4AABAgAAAmAAAACAAAAP//////////"/>
              </a:ext>
            </a:extLst>
          </p:cNvSpPr>
          <p:nvPr/>
        </p:nvSpPr>
        <p:spPr>
          <a:xfrm>
            <a:off x="6378575" y="4603750"/>
            <a:ext cx="3175000" cy="3073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  <a:defRPr lang="en-us"/>
            </a:pPr>
            <a:r>
              <a:rPr lang="en-us" sz="19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Future-Ready Architecture</a:t>
            </a:r>
            <a:endParaRPr lang="en-us" sz="1900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KEm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PScAAO8eAACDVAAAvSQAABAAAAAmAAAACAAAAP//////////"/>
              </a:ext>
            </a:extLst>
          </p:cNvSpPr>
          <p:nvPr/>
        </p:nvSpPr>
        <p:spPr>
          <a:xfrm>
            <a:off x="6378575" y="5028565"/>
            <a:ext cx="7359650" cy="943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50"/>
              </a:lnSpc>
              <a:buNone/>
              <a:defRPr lang="en-us"/>
            </a:pP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With planned enhancements including sarcasm detection, phrase-level modeling, and an accessible GUI, this foundation will evolve into a fully scalable modern NLP solution</a:t>
            </a:r>
            <a:endParaRPr lang="en-us" sz="1500" cap="none"/>
          </a:p>
        </p:txBody>
      </p:sp>
      <p:sp>
        <p:nvSpPr>
          <p:cNvPr id="12" name="Shape 9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UlhrAP///wgy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nE3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lhrAAAAAAEAAAAAAAAAAAAAAAAAAAAAAAAAAAAAAAAAAAAAAAAAAAAAAAB/f38AAAAAA8zMzADAwP8Af39/AAAAAAAAAAAAAAAAAAAAAAAAAAAAIQAAABgAAAAUAAAA+yUAAPUnAADFVQAAKCgAABAAAAAmAAAACAAAAP//////////"/>
              </a:ext>
            </a:extLst>
          </p:cNvSpPr>
          <p:nvPr/>
        </p:nvSpPr>
        <p:spPr>
          <a:xfrm>
            <a:off x="6174105" y="6495415"/>
            <a:ext cx="7768590" cy="32385"/>
          </a:xfrm>
          <a:prstGeom prst="rect">
            <a:avLst/>
          </a:prstGeom>
          <a:solidFill>
            <a:srgbClr val="52586B">
              <a:alpha val="50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3" name="Text 1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O+2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+yUAAIQpAADFVQAAUS8AABAAAAAmAAAACAAAAP//////////"/>
              </a:ext>
            </a:extLst>
          </p:cNvSpPr>
          <p:nvPr/>
        </p:nvSpPr>
        <p:spPr>
          <a:xfrm>
            <a:off x="6174105" y="6748780"/>
            <a:ext cx="7768590" cy="942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50"/>
              </a:lnSpc>
              <a:buNone/>
              <a:defRPr lang="en-us"/>
            </a:pPr>
            <a:r>
              <a:rPr lang="en-us" sz="1500" b="1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Thank you for exploring this hybrid sentiment analysis system.</a:t>
            </a:r>
            <a:r>
              <a:rPr lang="en-us" sz="15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 The combination of proven statistical methods and custom contextual intelligence creates a powerful tool ready for real-world applications.</a:t>
            </a:r>
            <a:endParaRPr lang="en-us" sz="1500" cap="none"/>
          </a:p>
        </p:txBody>
      </p:sp>
      <p:sp>
        <p:nvSpPr>
          <p:cNvPr id="14" name="Rectangle 13"/>
          <p:cNvSpPr>
            <a:extLst>
              <a:ext uri="smNativeData">
                <pr:smNativeData xmlns:pr="smNativeData" xmlns="smNativeData" val="SMDATA_15_9F4saRMAAAAlAAAAZAAAAA0A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SWr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F/f38AAAAAA8zMzADAwP8Af39/AAAAAAAAAAAAAAAAAAAAAAAAAAAAIQAAABgAAAAUAAAAcE8AAN0vAAAAWgAAoDIAABAAAAAmAAAACAAAAP//////////"/>
              </a:ext>
            </a:extLst>
          </p:cNvSpPr>
          <p:nvPr/>
        </p:nvSpPr>
        <p:spPr>
          <a:xfrm>
            <a:off x="12913360" y="7780655"/>
            <a:ext cx="1717040" cy="44894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en-us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HoJAACESQAA1g0AABAgAAAmAAAACAAAAP//////////"/>
              </a:ext>
            </a:extLst>
          </p:cNvSpPr>
          <p:nvPr/>
        </p:nvSpPr>
        <p:spPr>
          <a:xfrm>
            <a:off x="6280150" y="1540510"/>
            <a:ext cx="567055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  <a:defRPr lang="en-us"/>
            </a:pPr>
            <a:r>
              <a:rPr lang="en-us" sz="44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System Overview</a:t>
            </a:r>
            <a:endParaRPr lang="en-us" sz="44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PAy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FMRAACQOwAA8RMAABAgAAAmAAAACAAAAP//////////"/>
              </a:ext>
            </a:extLst>
          </p:cNvSpPr>
          <p:nvPr/>
        </p:nvSpPr>
        <p:spPr>
          <a:xfrm>
            <a:off x="6280150" y="2816225"/>
            <a:ext cx="340233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300"/>
              </a:lnSpc>
              <a:buNone/>
              <a:defRPr lang="en-us"/>
            </a:pPr>
            <a:r>
              <a:rPr lang="en-us" sz="26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Hybrid Approach</a:t>
            </a:r>
            <a:endParaRPr lang="en-us" sz="265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i2v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FYVAAAsPAAAuyIAABAAAAAmAAAACAAAAP//////////"/>
              </a:ext>
            </a:extLst>
          </p:cNvSpPr>
          <p:nvPr/>
        </p:nvSpPr>
        <p:spPr>
          <a:xfrm>
            <a:off x="6280150" y="3468370"/>
            <a:ext cx="3501390" cy="21774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Our system combines </a:t>
            </a:r>
            <a:r>
              <a:rPr lang="en-us" b="1" cap="none">
                <a:solidFill>
                  <a:srgbClr val="373B48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statistical methods</a:t>
            </a: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 with </a:t>
            </a:r>
            <a:r>
              <a:rPr lang="en-us" b="1" cap="none">
                <a:solidFill>
                  <a:srgbClr val="373B48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rule-based NLP</a:t>
            </a: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 to achieve superior sentiment classification. This dual-strategy approach leverages the strengths of both techniques.</a:t>
            </a:r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fEz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D8AAFMRAACOVAAA8RMAABAgAAAmAAAACAAAAP//////////"/>
              </a:ext>
            </a:extLst>
          </p:cNvSpPr>
          <p:nvPr/>
        </p:nvSpPr>
        <p:spPr>
          <a:xfrm>
            <a:off x="10342880" y="2816225"/>
            <a:ext cx="340233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300"/>
              </a:lnSpc>
              <a:buNone/>
              <a:defRPr lang="en-us"/>
            </a:pPr>
            <a:r>
              <a:rPr lang="en-us" sz="26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Key Capabilities</a:t>
            </a:r>
            <a:endParaRPr lang="en-us" sz="265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bDy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D8AAFYVAAAqVQAAzRkAABAAAAAmAAAACAAAAP//////////"/>
              </a:ext>
            </a:extLst>
          </p:cNvSpPr>
          <p:nvPr/>
        </p:nvSpPr>
        <p:spPr>
          <a:xfrm>
            <a:off x="10342880" y="3468370"/>
            <a:ext cx="35013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Classifies input as Positive, Negative, or Neutral</a:t>
            </a:r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fEz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D8AAEoaAAAqVQAAwR4AABAAAAAmAAAACAAAAP//////////"/>
              </a:ext>
            </a:extLst>
          </p:cNvSpPr>
          <p:nvPr/>
        </p:nvSpPr>
        <p:spPr>
          <a:xfrm>
            <a:off x="10342880" y="4273550"/>
            <a:ext cx="35013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Optimized for informal, expressive text</a:t>
            </a:r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K/x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D8AAD4fAAAqVQAAtSMAABAAAAAmAAAACAAAAP//////////"/>
              </a:ext>
            </a:extLst>
          </p:cNvSpPr>
          <p:nvPr/>
        </p:nvSpPr>
        <p:spPr>
          <a:xfrm>
            <a:off x="10342880" y="5078730"/>
            <a:ext cx="35013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Real-world social media language processing</a:t>
            </a:r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urwJ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D8AADIkAAAqVQAAqSgAABAAAAAmAAAACAAAAP//////////"/>
              </a:ext>
            </a:extLst>
          </p:cNvSpPr>
          <p:nvPr/>
        </p:nvSpPr>
        <p:spPr>
          <a:xfrm>
            <a:off x="10342880" y="5883910"/>
            <a:ext cx="35013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High accuracy with interpretable results</a:t>
            </a:r>
          </a:p>
        </p:txBody>
      </p:sp>
      <p:sp>
        <p:nvSpPr>
          <p:cNvPr id="11" name="Rectangle 10"/>
          <p:cNvSpPr>
            <a:extLst>
              <a:ext uri="smNativeData">
                <pr:smNativeData xmlns:pr="smNativeData" xmlns="smNativeData" val="SMDATA_15_9F4saRMAAAAlAAAAZAAAAA0A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PuzC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404AANouAAAAWgAAoDIAABAAAAAmAAAACAAAAP//////////"/>
              </a:ext>
            </a:extLst>
          </p:cNvSpPr>
          <p:nvPr/>
        </p:nvSpPr>
        <p:spPr>
          <a:xfrm>
            <a:off x="12823825" y="7616190"/>
            <a:ext cx="1806575" cy="61341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en-us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Q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Y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nAQAAJ8DAACLJQAAvQcAABAgAAAmAAAACAAAAP//////////"/>
              </a:ext>
            </a:extLst>
          </p:cNvSpPr>
          <p:nvPr/>
        </p:nvSpPr>
        <p:spPr>
          <a:xfrm>
            <a:off x="749300" y="588645"/>
            <a:ext cx="5353685" cy="669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250"/>
              </a:lnSpc>
              <a:buNone/>
              <a:defRPr lang="en-us"/>
            </a:pPr>
            <a:r>
              <a:rPr lang="en-us" sz="420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System Architecture</a:t>
            </a:r>
            <a:endParaRPr lang="en-us" sz="420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nAQAALcJAACkMwAA7g0AABAAAAAmAAAACAAAAP//////////"/>
              </a:ext>
            </a:extLst>
          </p:cNvSpPr>
          <p:nvPr/>
        </p:nvSpPr>
        <p:spPr>
          <a:xfrm>
            <a:off x="749300" y="1579245"/>
            <a:ext cx="7645400" cy="6851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  <a:defRPr lang="en-us"/>
            </a:pPr>
            <a:r>
              <a:rPr lang="en-us" sz="16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A multi-layered processing pipeline that combines baseline sentiment detection with contextual refinement for enhanced accuracy.</a:t>
            </a:r>
            <a:endParaRPr lang="en-us" sz="1650" cap="none"/>
          </a:p>
        </p:txBody>
      </p:sp>
      <p:pic>
        <p:nvPicPr>
          <p:cNvPr id="5" name="Image 1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Gj4aH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wEAABpDwAAMgsAAFAX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2505075"/>
            <a:ext cx="1070610" cy="128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 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gmQR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wwAALoQAAD6HAAAyRIAABAgAAAmAAAACAAAAP//////////"/>
              </a:ext>
            </a:extLst>
          </p:cNvSpPr>
          <p:nvPr/>
        </p:nvSpPr>
        <p:spPr>
          <a:xfrm>
            <a:off x="2033905" y="2719070"/>
            <a:ext cx="2676525" cy="334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  <a:defRPr lang="en-us"/>
            </a:pPr>
            <a:r>
              <a:rPr lang="en-us" sz="21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VADER Baseline</a:t>
            </a:r>
            <a:endParaRPr lang="en-us" sz="2100" cap="none"/>
          </a:p>
        </p:txBody>
      </p:sp>
      <p:sp>
        <p:nvSpPr>
          <p:cNvPr id="7" name="Text 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x/PB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wwAAJQTAACkMwAArxUAABAgAAAmAAAACAAAAP//////////"/>
              </a:ext>
            </a:extLst>
          </p:cNvSpPr>
          <p:nvPr/>
        </p:nvSpPr>
        <p:spPr>
          <a:xfrm>
            <a:off x="2033905" y="3182620"/>
            <a:ext cx="6360795" cy="3422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  <a:defRPr lang="en-us"/>
            </a:pPr>
            <a:r>
              <a:rPr lang="en-us" sz="16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Provides initial sentiment scoring using validated lexicon</a:t>
            </a:r>
            <a:endParaRPr lang="en-us" sz="1650" cap="none"/>
          </a:p>
        </p:txBody>
      </p:sp>
      <p:pic>
        <p:nvPicPr>
          <p:cNvPr id="8" name="Image 2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wEAABRFwAAMgsAADgf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" y="3790315"/>
            <a:ext cx="1070610" cy="128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YMZ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wwAAKIYAAD6HAAAsRoAABAgAAAmAAAACAAAAP//////////"/>
              </a:ext>
            </a:extLst>
          </p:cNvSpPr>
          <p:nvPr/>
        </p:nvSpPr>
        <p:spPr>
          <a:xfrm>
            <a:off x="2033905" y="4004310"/>
            <a:ext cx="2676525" cy="334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  <a:defRPr lang="en-us"/>
            </a:pPr>
            <a:r>
              <a:rPr lang="en-us" sz="21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Custom Rules</a:t>
            </a:r>
            <a:endParaRPr lang="en-us" sz="2100" cap="none"/>
          </a:p>
        </p:txBody>
      </p:sp>
      <p:sp>
        <p:nvSpPr>
          <p:cNvPr id="10" name="Text 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BGIy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wwAAHsbAACkMwAAlh0AABAgAAAmAAAACAAAAP//////////"/>
              </a:ext>
            </a:extLst>
          </p:cNvSpPr>
          <p:nvPr/>
        </p:nvSpPr>
        <p:spPr>
          <a:xfrm>
            <a:off x="2033905" y="4467225"/>
            <a:ext cx="6360795" cy="3422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  <a:defRPr lang="en-us"/>
            </a:pPr>
            <a:r>
              <a:rPr lang="en-us" sz="16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Handles negation, intensifiers, and contextual modifiers</a:t>
            </a:r>
            <a:endParaRPr lang="en-us" sz="1650" cap="none"/>
          </a:p>
        </p:txBody>
      </p:sp>
      <p:pic>
        <p:nvPicPr>
          <p:cNvPr id="11" name="Image 3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r4dmS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wEAAA4HwAAMgsAAB8n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5074920"/>
            <a:ext cx="1070610" cy="128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 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UAI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wwAAIkgAAD6HAAAmCIAABAgAAAmAAAACAAAAP//////////"/>
              </a:ext>
            </a:extLst>
          </p:cNvSpPr>
          <p:nvPr/>
        </p:nvSpPr>
        <p:spPr>
          <a:xfrm>
            <a:off x="2033905" y="5288915"/>
            <a:ext cx="2676525" cy="334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  <a:defRPr lang="en-us"/>
            </a:pPr>
            <a:r>
              <a:rPr lang="en-us" sz="21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Word Analysis</a:t>
            </a:r>
            <a:endParaRPr lang="en-us" sz="2100" cap="none"/>
          </a:p>
        </p:txBody>
      </p:sp>
      <p:sp>
        <p:nvSpPr>
          <p:cNvPr id="13" name="Text 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22H9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wwAAGIjAACkMwAAfiUAABAgAAAmAAAACAAAAP//////////"/>
              </a:ext>
            </a:extLst>
          </p:cNvSpPr>
          <p:nvPr/>
        </p:nvSpPr>
        <p:spPr>
          <a:xfrm>
            <a:off x="2033905" y="5751830"/>
            <a:ext cx="6360795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  <a:defRPr lang="en-us"/>
            </a:pPr>
            <a:r>
              <a:rPr lang="en-us" sz="16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Token-level precision improves overall classification</a:t>
            </a:r>
            <a:endParaRPr lang="en-us" sz="1650" cap="none"/>
          </a:p>
        </p:txBody>
      </p:sp>
      <p:pic>
        <p:nvPicPr>
          <p:cNvPr id="14" name="Image 4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wEAAAfJwAAMgsAAAYv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6359525"/>
            <a:ext cx="1070610" cy="12846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Text 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wwAAHAoAAD6HAAAfyoAABAgAAAmAAAACAAAAP//////////"/>
              </a:ext>
            </a:extLst>
          </p:cNvSpPr>
          <p:nvPr/>
        </p:nvSpPr>
        <p:spPr>
          <a:xfrm>
            <a:off x="2033905" y="6573520"/>
            <a:ext cx="2676525" cy="334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  <a:defRPr lang="en-us"/>
            </a:pPr>
            <a:r>
              <a:rPr lang="en-us" sz="21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Hybrid Result</a:t>
            </a:r>
            <a:endParaRPr lang="en-us" sz="2100" cap="none"/>
          </a:p>
        </p:txBody>
      </p:sp>
      <p:sp>
        <p:nvSpPr>
          <p:cNvPr id="16" name="Text 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wwAAEkrAACkMwAAZS0AABAgAAAmAAAACAAAAP//////////"/>
              </a:ext>
            </a:extLst>
          </p:cNvSpPr>
          <p:nvPr/>
        </p:nvSpPr>
        <p:spPr>
          <a:xfrm>
            <a:off x="2033905" y="7036435"/>
            <a:ext cx="6360795" cy="342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  <a:defRPr lang="en-us"/>
            </a:pPr>
            <a:r>
              <a:rPr lang="en-us" sz="16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Final combined score with confidence metrics</a:t>
            </a:r>
            <a:endParaRPr lang="en-us" sz="165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KgEAADEJwAABAkAABAgAAAmAAAACAAAAP//////////"/>
              </a:ext>
            </a:extLst>
          </p:cNvSpPr>
          <p:nvPr/>
        </p:nvSpPr>
        <p:spPr>
          <a:xfrm>
            <a:off x="793750" y="756920"/>
            <a:ext cx="567055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  <a:defRPr lang="en-us"/>
            </a:pPr>
            <a:r>
              <a:rPr lang="en-us" sz="44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Tools &amp; Libraries</a:t>
            </a:r>
            <a:endParaRPr lang="en-us" sz="44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5_9F4saRMAAAAlAAAAZQAAAA0AAAAAkAAAAEgAAACQAAAASAAAAAAAAAAAAAAAAAAAAAEAAABQAAAAVRhbCHJQs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Ceeh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P///wEAAAAAAAAAAAAAAAAAAAAAAAAAAAAAAAAAAAAAAAAAAMjKzwB/f38A5+bmA8zMzADAwP8Af39/AAAAAAAAAAAAAAAAAAAAAAAAAAAAIQAAABgAAAAUAAAA4gQAAM8LAABNLAAAMRwAABAAAAAmAAAACAAAAP//////////"/>
              </a:ext>
            </a:extLst>
          </p:cNvSpPr>
          <p:nvPr/>
        </p:nvSpPr>
        <p:spPr>
          <a:xfrm>
            <a:off x="793750" y="1919605"/>
            <a:ext cx="6407785" cy="2663190"/>
          </a:xfrm>
          <a:prstGeom prst="roundRect">
            <a:avLst>
              <a:gd name="adj" fmla="val 3577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DeR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P///wEAAAAAAAAAAAAAAAAAAAAAAAAAAAAAAAAAAAAAAAAAAAAAAAB/f38A5+bmA8zMzADAwP8Af39/AAAAAAAAAAAAAAAAAAAAAAAAAAAAIQAAABgAAAAUAAAAUwYAAEANAACDCgAAbxEAABAAAAAmAAAACAAAAP//////////"/>
              </a:ext>
            </a:extLst>
          </p:cNvSpPr>
          <p:nvPr/>
        </p:nvSpPr>
        <p:spPr>
          <a:xfrm>
            <a:off x="1028065" y="2153920"/>
            <a:ext cx="680720" cy="680085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5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oHAABmDgAAXAkAAEgQAAAQAAAAJgAAAAgAAAD//////////w=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340610"/>
            <a:ext cx="306070" cy="3060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 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oAA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NQSAABBGwAAchUAABAgAAAmAAAACAAAAP//////////"/>
              </a:ext>
            </a:extLst>
          </p:cNvSpPr>
          <p:nvPr/>
        </p:nvSpPr>
        <p:spPr>
          <a:xfrm>
            <a:off x="1028065" y="3060700"/>
            <a:ext cx="340233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300"/>
              </a:lnSpc>
              <a:buNone/>
              <a:defRPr lang="en-us"/>
            </a:pPr>
            <a:r>
              <a:rPr lang="en-us" sz="26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NLTK VADER</a:t>
            </a:r>
            <a:endParaRPr lang="en-us" sz="265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oAAD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EkWAADcKgAAwBoAABAAAAAmAAAACAAAAP//////////"/>
              </a:ext>
            </a:extLst>
          </p:cNvSpPr>
          <p:nvPr/>
        </p:nvSpPr>
        <p:spPr>
          <a:xfrm>
            <a:off x="1028065" y="3622675"/>
            <a:ext cx="593915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Industry-standard sentiment lexicon with comprehensive word polarity mappings and social media optimization</a:t>
            </a:r>
          </a:p>
        </p:txBody>
      </p:sp>
      <p:sp>
        <p:nvSpPr>
          <p:cNvPr id="8" name="Shape 5"/>
          <p:cNvSpPr>
            <a:extLst>
              <a:ext uri="smNativeData">
                <pr:smNativeData xmlns:pr="smNativeData" xmlns="smNativeData" val="SMDATA_15_9F4saRMAAAAlAAAAZQAAAA0AAAAAkAAAAEgAAACQAAAASAAAAAAAAAAAAAAAAAAAAAEAAABQAAAAVRhbCHJQs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1yZ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P///wEAAAAAAAAAAAAAAAAAAAAAAAAAAAAAAAAAAAAAAAAAAMjKzwB/f38A5+bmA8zMzADAwP8Af39/AAAAAAAAAAAAAAAAAAAAAAAAAAAAIQAAABgAAAAUAAAAsy0AAM8LAAAeVQAAMRwAABAAAAAmAAAACAAAAP//////////"/>
              </a:ext>
            </a:extLst>
          </p:cNvSpPr>
          <p:nvPr/>
        </p:nvSpPr>
        <p:spPr>
          <a:xfrm>
            <a:off x="7428865" y="1919605"/>
            <a:ext cx="6407785" cy="2663190"/>
          </a:xfrm>
          <a:prstGeom prst="roundRect">
            <a:avLst>
              <a:gd name="adj" fmla="val 3577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9" name="Shape 6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5hbi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P///wEAAAAAAAAAAAAAAAAAAAAAAAAAAAAAAAAAAAAAAAAAAAAAAAB/f38A5+bmA8zMzADAwP8Af39/AAAAAAAAAAAAAAAAAAAAAAAAAAAAIQAAABgAAAAUAAAAJC8AAEANAABTMwAAbxEAABAAAAAmAAAACAAAAP//////////"/>
              </a:ext>
            </a:extLst>
          </p:cNvSpPr>
          <p:nvPr/>
        </p:nvSpPr>
        <p:spPr>
          <a:xfrm>
            <a:off x="7663180" y="2153920"/>
            <a:ext cx="680085" cy="680085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10" name="Image 1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owAABmDgAALTIAAEgQAAAQAAAAJgAAAAgAAAD//////////w=="/>
              </a:ext>
            </a:extLst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9870" y="2340610"/>
            <a:ext cx="306705" cy="3060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 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NQSAAASRAAAchUAABAgAAAmAAAACAAAAP//////////"/>
              </a:ext>
            </a:extLst>
          </p:cNvSpPr>
          <p:nvPr/>
        </p:nvSpPr>
        <p:spPr>
          <a:xfrm>
            <a:off x="7663180" y="3060700"/>
            <a:ext cx="340233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300"/>
              </a:lnSpc>
              <a:buNone/>
              <a:defRPr lang="en-us"/>
            </a:pPr>
            <a:r>
              <a:rPr lang="en-us" sz="26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Regular Expressions</a:t>
            </a:r>
            <a:endParaRPr lang="en-us" sz="2650" cap="none"/>
          </a:p>
        </p:txBody>
      </p:sp>
      <p:sp>
        <p:nvSpPr>
          <p:cNvPr id="12" name="Text 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EtZX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EkWAACtUwAAwBoAABAAAAAmAAAACAAAAP//////////"/>
              </a:ext>
            </a:extLst>
          </p:cNvSpPr>
          <p:nvPr/>
        </p:nvSpPr>
        <p:spPr>
          <a:xfrm>
            <a:off x="7663180" y="3622675"/>
            <a:ext cx="593915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Advanced pattern matching for robust text cleaning and preprocessing tasks</a:t>
            </a:r>
          </a:p>
        </p:txBody>
      </p:sp>
      <p:sp>
        <p:nvSpPr>
          <p:cNvPr id="13" name="Shape 9"/>
          <p:cNvSpPr>
            <a:extLst>
              <a:ext uri="smNativeData">
                <pr:smNativeData xmlns:pr="smNativeData" xmlns="smNativeData" val="SMDATA_15_9F4saRMAAAAlAAAAZQAAAA0AAAAAkAAAAEgAAACQAAAASAAAAAAAAAAAAAAAAAAAAAEAAABQAAAAVRhbCHJQs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BDID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P///wEAAAAAAAAAAAAAAAAAAAAAAAAAAAAAAAAAAAAAAAAAAMjKzwB/f38A5+bmA8zMzADAwP8Af39/AAAAAAAAAAAAAAAAAAAAAAAAAAAAIQAAABgAAAAUAAAA4gQAAJYdAABNLAAA+C0AABAAAAAmAAAACAAAAP//////////"/>
              </a:ext>
            </a:extLst>
          </p:cNvSpPr>
          <p:nvPr/>
        </p:nvSpPr>
        <p:spPr>
          <a:xfrm>
            <a:off x="793750" y="4809490"/>
            <a:ext cx="6407785" cy="2663190"/>
          </a:xfrm>
          <a:prstGeom prst="roundRect">
            <a:avLst>
              <a:gd name="adj" fmla="val 3577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4" name="Shape 10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ExLj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P///wEAAAAAAAAAAAAAAAAAAAAAAAAAAAAAAAAAAAAAAAAAAAAAAAB/f38A5+bmA8zMzADAwP8Af39/AAAAAAAAAAAAAAAAAAAAAAAAAAAAIQAAABgAAAAUAAAAUwYAAAcfAACDCgAANyMAABAAAAAmAAAACAAAAP//////////"/>
              </a:ext>
            </a:extLst>
          </p:cNvSpPr>
          <p:nvPr/>
        </p:nvSpPr>
        <p:spPr>
          <a:xfrm>
            <a:off x="1028065" y="5043805"/>
            <a:ext cx="680720" cy="680720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15" name="Image 2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3Mi41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oHAAAuIAAAXAkAABAiAAAQAAAAJgAAAAgAAAD//////////w==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1130"/>
            <a:ext cx="306070" cy="3060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 1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JwkAABBGwAAOicAABAgAAAmAAAACAAAAP//////////"/>
              </a:ext>
            </a:extLst>
          </p:cNvSpPr>
          <p:nvPr/>
        </p:nvSpPr>
        <p:spPr>
          <a:xfrm>
            <a:off x="1028065" y="5951220"/>
            <a:ext cx="340233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300"/>
              </a:lnSpc>
              <a:buNone/>
              <a:defRPr lang="en-us"/>
            </a:pPr>
            <a:r>
              <a:rPr lang="en-us" sz="26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Custom Dictionaries</a:t>
            </a:r>
            <a:endParaRPr lang="en-us" sz="2650" cap="none"/>
          </a:p>
        </p:txBody>
      </p:sp>
      <p:sp>
        <p:nvSpPr>
          <p:cNvPr id="17" name="Text 1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F0YS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BAoAADcKgAAhywAABAAAAAmAAAACAAAAP//////////"/>
              </a:ext>
            </a:extLst>
          </p:cNvSpPr>
          <p:nvPr/>
        </p:nvSpPr>
        <p:spPr>
          <a:xfrm>
            <a:off x="1028065" y="6512560"/>
            <a:ext cx="593915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Specialized negation and intensifier mappings tailored for context-aware analysis</a:t>
            </a:r>
          </a:p>
        </p:txBody>
      </p:sp>
      <p:sp>
        <p:nvSpPr>
          <p:cNvPr id="18" name="Shape 13"/>
          <p:cNvSpPr>
            <a:extLst>
              <a:ext uri="smNativeData">
                <pr:smNativeData xmlns:pr="smNativeData" xmlns="smNativeData" val="SMDATA_15_9F4saRMAAAAlAAAAZQAAAA0AAAAAkAAAAEgAAACQAAAASAAAAAAAAAAAAAAAAAAAAAEAAABQAAAAVRhbCHJQs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Qtc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P///wEAAAAAAAAAAAAAAAAAAAAAAAAAAAAAAAAAAAAAAAAAAMjKzwB/f38A5+bmA8zMzADAwP8Af39/AAAAAAAAAAAAAAAAAAAAAAAAAAAAIQAAABgAAAAUAAAAsy0AAJYdAAAeVQAA+C0AABAAAAAmAAAACAAAAP//////////"/>
              </a:ext>
            </a:extLst>
          </p:cNvSpPr>
          <p:nvPr/>
        </p:nvSpPr>
        <p:spPr>
          <a:xfrm>
            <a:off x="7428865" y="4809490"/>
            <a:ext cx="6407785" cy="2663190"/>
          </a:xfrm>
          <a:prstGeom prst="roundRect">
            <a:avLst>
              <a:gd name="adj" fmla="val 3577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9" name="Shape 14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Y2Lj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P///wEAAAAAAAAAAAAAAAAAAAAAAAAAAAAAAAAAAAAAAAAAAAAAAAB/f38A5+bmA8zMzADAwP8Af39/AAAAAAAAAAAAAAAAAAAAAAAAAAAAIQAAABgAAAAUAAAAJC8AAAcfAABTMwAANyMAABAAAAAmAAAACAAAAP//////////"/>
              </a:ext>
            </a:extLst>
          </p:cNvSpPr>
          <p:nvPr/>
        </p:nvSpPr>
        <p:spPr>
          <a:xfrm>
            <a:off x="7663180" y="5043805"/>
            <a:ext cx="680085" cy="680720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20" name="Image 3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0cnVl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owAAAuIAAALTIAABAiAAAQAAAAJgAAAAgAAAD//////////w=="/>
              </a:ext>
            </a:extLst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9870" y="5231130"/>
            <a:ext cx="306705" cy="3060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 1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kdG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JwkAAASRAAAOicAABAgAAAmAAAACAAAAP//////////"/>
              </a:ext>
            </a:extLst>
          </p:cNvSpPr>
          <p:nvPr/>
        </p:nvSpPr>
        <p:spPr>
          <a:xfrm>
            <a:off x="7663180" y="5951220"/>
            <a:ext cx="340233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300"/>
              </a:lnSpc>
              <a:buNone/>
              <a:defRPr lang="en-us"/>
            </a:pPr>
            <a:r>
              <a:rPr lang="en-us" sz="26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Python Console</a:t>
            </a:r>
            <a:endParaRPr lang="en-us" sz="2650" cap="none"/>
          </a:p>
        </p:txBody>
      </p:sp>
      <p:sp>
        <p:nvSpPr>
          <p:cNvPr id="22" name="Text 1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RydW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BAoAACtUwAAhywAABAAAAAmAAAACAAAAP//////////"/>
              </a:ext>
            </a:extLst>
          </p:cNvSpPr>
          <p:nvPr/>
        </p:nvSpPr>
        <p:spPr>
          <a:xfrm>
            <a:off x="7663180" y="6512560"/>
            <a:ext cx="593915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Lightweight, efficient implementation with real-time processing capabilities</a:t>
            </a:r>
          </a:p>
        </p:txBody>
      </p:sp>
      <p:sp>
        <p:nvSpPr>
          <p:cNvPr id="23" name="Rectangle 22"/>
          <p:cNvSpPr>
            <a:extLst>
              <a:ext uri="smNativeData">
                <pr:smNativeData xmlns:pr="smNativeData" xmlns="smNativeData" val="SMDATA_15_9F4saRMAAAAlAAAAZAAAAA0A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U1L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404AANouAAAAWgAAoDIAABAAAAAmAAAACAAAAP//////////"/>
              </a:ext>
            </a:extLst>
          </p:cNvSpPr>
          <p:nvPr/>
        </p:nvSpPr>
        <p:spPr>
          <a:xfrm>
            <a:off x="12823825" y="7616190"/>
            <a:ext cx="1806575" cy="61341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en-us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nk4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QQAAJADAAD3KgAAgAcAABAgAAAmAAAACAAAAP//////////"/>
              </a:ext>
            </a:extLst>
          </p:cNvSpPr>
          <p:nvPr/>
        </p:nvSpPr>
        <p:spPr>
          <a:xfrm>
            <a:off x="716915" y="579120"/>
            <a:ext cx="626745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000"/>
              </a:lnSpc>
              <a:buNone/>
              <a:defRPr lang="en-us"/>
            </a:pPr>
            <a:r>
              <a:rPr lang="en-us" sz="400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VADER Sentiment Engine</a:t>
            </a:r>
            <a:endParaRPr lang="en-us" sz="400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QQAAKYKAABNHAAAAw0AABAgAAAmAAAACAAAAP//////////"/>
              </a:ext>
            </a:extLst>
          </p:cNvSpPr>
          <p:nvPr/>
        </p:nvSpPr>
        <p:spPr>
          <a:xfrm>
            <a:off x="716915" y="1731010"/>
            <a:ext cx="3883660" cy="384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000"/>
              </a:lnSpc>
              <a:buNone/>
              <a:defRPr lang="en-us"/>
            </a:pPr>
            <a:r>
              <a:rPr lang="en-us" sz="240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Foundation of Our System</a:t>
            </a:r>
            <a:endParaRPr lang="en-us" sz="240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QQAAEUOAACtLwAATRIAABAAAAAmAAAACAAAAP//////////"/>
              </a:ext>
            </a:extLst>
          </p:cNvSpPr>
          <p:nvPr/>
        </p:nvSpPr>
        <p:spPr>
          <a:xfrm>
            <a:off x="716915" y="2319655"/>
            <a:ext cx="7033260" cy="655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  <a:defRPr lang="en-us"/>
            </a:pPr>
            <a:r>
              <a:rPr lang="en-us" sz="16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VADER (Valence Aware Dictionary and sEntiment Reasoner) serves as the </a:t>
            </a:r>
            <a:r>
              <a:rPr lang="en-us" sz="1600" b="1" cap="none">
                <a:solidFill>
                  <a:srgbClr val="373B48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core sentiment detection engine</a:t>
            </a:r>
            <a:r>
              <a:rPr lang="en-us" sz="16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, providing reliable baseline scores.</a:t>
            </a:r>
            <a:endParaRPr lang="en-us" sz="1600" cap="none"/>
          </a:p>
        </p:txBody>
      </p:sp>
      <p:sp>
        <p:nvSpPr>
          <p:cNvPr id="5" name="Shape 3"/>
          <p:cNvSpPr>
            <a:extLst>
              <a:ext uri="smNativeData">
                <pr:smNativeData xmlns:pr="smNativeData" xmlns="smNativeData" val="SMDATA_15_9F4saRMAAAAlAAAAZQAAAA0AAAAAkAAAAEgAAACQAAAASAAAAAAAAAAAAAAAAAAAAAEAAABQAAAAveMUHcnl1z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P///wEAAAAAAAAAAAAAAAAAAAAAAAAAAAAAAAAAAAAAAAAAAMjKzwB/f38A5+bmA8zMzADAwP8Af39/AAAAAAAAAAAAAAAAAAAAAAAAAAAAIQAAABgAAAAUAAAAaQQAALgTAAA/BwAAjhYAABAAAAAmAAAACAAAAP//////////"/>
              </a:ext>
            </a:extLst>
          </p:cNvSpPr>
          <p:nvPr/>
        </p:nvSpPr>
        <p:spPr>
          <a:xfrm>
            <a:off x="716915" y="3205480"/>
            <a:ext cx="461010" cy="46101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QgAACcUAABdHAAAHxYAABAgAAAmAAAACAAAAP//////////"/>
              </a:ext>
            </a:extLst>
          </p:cNvSpPr>
          <p:nvPr/>
        </p:nvSpPr>
        <p:spPr>
          <a:xfrm>
            <a:off x="1382395" y="3275965"/>
            <a:ext cx="3228340" cy="32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  <a:defRPr lang="en-us"/>
            </a:pPr>
            <a:r>
              <a:rPr lang="en-us" sz="20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Human-Validated Lexicon</a:t>
            </a:r>
            <a:endParaRPr lang="en-us" sz="2000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QgAAGEXAACtLwAAZRkAABAgAAAmAAAACAAAAP//////////"/>
              </a:ext>
            </a:extLst>
          </p:cNvSpPr>
          <p:nvPr/>
        </p:nvSpPr>
        <p:spPr>
          <a:xfrm>
            <a:off x="1382395" y="3800475"/>
            <a:ext cx="6367780" cy="327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  <a:defRPr lang="en-us"/>
            </a:pPr>
            <a:r>
              <a:rPr lang="en-us" sz="16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Built from social media text with crowd-sourced sentiment ratings</a:t>
            </a:r>
            <a:endParaRPr lang="en-us" sz="1600" cap="none"/>
          </a:p>
        </p:txBody>
      </p:sp>
      <p:sp>
        <p:nvSpPr>
          <p:cNvPr id="8" name="Shape 6"/>
          <p:cNvSpPr>
            <a:extLst>
              <a:ext uri="smNativeData">
                <pr:smNativeData xmlns:pr="smNativeData" xmlns="smNativeData" val="SMDATA_15_9F4saRMAAAAlAAAAZQAAAA0AAAAAkAAAAEgAAACQAAAASAAAAAAAAAAAAAAAAAAAAAEAAABQAAAAveMUHcnl1z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P///wEAAAAAAAAAAAAAAAAAAAAAAAAAAAAAAAAAAAAAAAAAAMjKzwB/f38A5+bmA8zMzADAwP8Af39/AAAAAAAAAAAAAAAAAAAAAAAAAAAAIQAAABgAAAAUAAAAaQQAAOobAAA/BwAAwB4AABAAAAAmAAAACAAAAP//////////"/>
              </a:ext>
            </a:extLst>
          </p:cNvSpPr>
          <p:nvPr/>
        </p:nvSpPr>
        <p:spPr>
          <a:xfrm>
            <a:off x="716915" y="4537710"/>
            <a:ext cx="461010" cy="46101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9" name="Text 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QgAAFkcAACkGAAAUR4AABAgAAAmAAAACAAAAP//////////"/>
              </a:ext>
            </a:extLst>
          </p:cNvSpPr>
          <p:nvPr/>
        </p:nvSpPr>
        <p:spPr>
          <a:xfrm>
            <a:off x="1382395" y="4608195"/>
            <a:ext cx="2623185" cy="32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  <a:defRPr lang="en-us"/>
            </a:pPr>
            <a:r>
              <a:rPr lang="en-us" sz="20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Multi-Level Detection</a:t>
            </a:r>
            <a:endParaRPr lang="en-us" sz="2000" cap="none"/>
          </a:p>
        </p:txBody>
      </p:sp>
      <p:sp>
        <p:nvSpPr>
          <p:cNvPr id="10" name="Text 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QgAAJMfAACtLwAAlyEAABAgAAAmAAAACAAAAP//////////"/>
              </a:ext>
            </a:extLst>
          </p:cNvSpPr>
          <p:nvPr/>
        </p:nvSpPr>
        <p:spPr>
          <a:xfrm>
            <a:off x="1382395" y="5132705"/>
            <a:ext cx="6367780" cy="327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  <a:defRPr lang="en-us"/>
            </a:pPr>
            <a:r>
              <a:rPr lang="en-us" sz="16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Analyzes both individual words and complete sentences</a:t>
            </a:r>
            <a:endParaRPr lang="en-us" sz="1600" cap="none"/>
          </a:p>
        </p:txBody>
      </p:sp>
      <p:sp>
        <p:nvSpPr>
          <p:cNvPr id="11" name="Shape 9"/>
          <p:cNvSpPr>
            <a:extLst>
              <a:ext uri="smNativeData">
                <pr:smNativeData xmlns:pr="smNativeData" xmlns="smNativeData" val="SMDATA_15_9F4saRMAAAAlAAAAZQAAAA0AAAAAkAAAAEgAAACQAAAASAAAAAAAAAAAAAAAAAAAAAEAAABQAAAAveMUHcnl1z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nk4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P///wEAAAAAAAAAAAAAAAAAAAAAAAAAAAAAAAAAAAAAAAAAAMjKzwB/f38A5+bmA8zMzADAwP8Af39/AAAAAAAAAAAAAAAAAAAAAAAAAAAAIQAAABgAAAAUAAAAaQQAABwkAAA/BwAA8iYAABAAAAAmAAAACAAAAP//////////"/>
              </a:ext>
            </a:extLst>
          </p:cNvSpPr>
          <p:nvPr/>
        </p:nvSpPr>
        <p:spPr>
          <a:xfrm>
            <a:off x="716915" y="5869940"/>
            <a:ext cx="461010" cy="461010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2" name="Text 1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fi4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QgAAIskAABBGAAAgyYAABAgAAAmAAAACAAAAP//////////"/>
              </a:ext>
            </a:extLst>
          </p:cNvSpPr>
          <p:nvPr/>
        </p:nvSpPr>
        <p:spPr>
          <a:xfrm>
            <a:off x="1382395" y="5940425"/>
            <a:ext cx="2560320" cy="320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  <a:defRPr lang="en-us"/>
            </a:pPr>
            <a:r>
              <a:rPr lang="en-us" sz="20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Normalized Scoring</a:t>
            </a:r>
            <a:endParaRPr lang="en-us" sz="2000" cap="none"/>
          </a:p>
        </p:txBody>
      </p:sp>
      <p:sp>
        <p:nvSpPr>
          <p:cNvPr id="13" name="Text 1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jj4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QgAAMUnAACtLwAAySkAABAgAAAmAAAACAAAAP//////////"/>
              </a:ext>
            </a:extLst>
          </p:cNvSpPr>
          <p:nvPr/>
        </p:nvSpPr>
        <p:spPr>
          <a:xfrm>
            <a:off x="1382395" y="6464935"/>
            <a:ext cx="6367780" cy="327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  <a:defRPr lang="en-us"/>
            </a:pPr>
            <a:r>
              <a:rPr lang="en-us" sz="16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Compound score ranges from –1 (negative) to +1 (positive)</a:t>
            </a:r>
            <a:endParaRPr lang="en-us" sz="1600" cap="none"/>
          </a:p>
        </p:txBody>
      </p:sp>
      <p:pic>
        <p:nvPicPr>
          <p:cNvPr id="14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wyAADOCgAAo1UAAKUt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257540" y="1756410"/>
            <a:ext cx="5663565" cy="56635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Rectangle 14"/>
          <p:cNvSpPr>
            <a:extLst>
              <a:ext uri="smNativeData">
                <pr:smNativeData xmlns:pr="smNativeData" xmlns="smNativeData" val="SMDATA_15_9F4saRMAAAAlAAAAZAAAAA0A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P///wF/f38A5+bmA8zMzADAwP8Af39/AAAAAAAAAAAAAAAAAAAAAAAAAAAAIQAAABgAAAAUAAAA404AANouAAAAWgAAoDIAABAAAAAmAAAACAAAAP//////////"/>
              </a:ext>
            </a:extLst>
          </p:cNvSpPr>
          <p:nvPr/>
        </p:nvSpPr>
        <p:spPr>
          <a:xfrm>
            <a:off x="12823825" y="7616190"/>
            <a:ext cx="1806575" cy="61341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en-us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wCEAAKc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0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BwDAAD8QQAApQYAABAgAAAmAAAACAAAAP//////////"/>
              </a:ext>
            </a:extLst>
          </p:cNvSpPr>
          <p:nvPr/>
        </p:nvSpPr>
        <p:spPr>
          <a:xfrm>
            <a:off x="6129655" y="505460"/>
            <a:ext cx="4596765" cy="574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500"/>
              </a:lnSpc>
              <a:buNone/>
              <a:defRPr lang="en-us"/>
            </a:pPr>
            <a:r>
              <a:rPr lang="en-us" sz="360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Negation Handling</a:t>
            </a:r>
            <a:endParaRPr lang="en-us" sz="360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FcIAAALVgAA9gsAABAAAAAmAAAACAAAAP//////////"/>
              </a:ext>
            </a:extLst>
          </p:cNvSpPr>
          <p:nvPr/>
        </p:nvSpPr>
        <p:spPr>
          <a:xfrm>
            <a:off x="6129655" y="1355725"/>
            <a:ext cx="7857490" cy="5886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Sophisticated negation detection captures subtle linguistic patterns that reverse or weaken sentiment polarity.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DsNAADXJgAApQ4AABAgAAAmAAAACAAAAP//////////"/>
              </a:ext>
            </a:extLst>
          </p:cNvSpPr>
          <p:nvPr/>
        </p:nvSpPr>
        <p:spPr>
          <a:xfrm>
            <a:off x="6129655" y="2150745"/>
            <a:ext cx="184150" cy="229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Light" pitchFamily="2" charset="0"/>
                <a:ea typeface="Mona Sans Light" pitchFamily="2" charset="0"/>
                <a:cs typeface="Mona Sans Light" pitchFamily="2" charset="0"/>
              </a:rPr>
              <a:t>01</a:t>
            </a:r>
            <a:endParaRPr lang="en-us" sz="1400" cap="none"/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x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tSUAAAMPAAALVgAAJw8AABAAAAAmAAAACAAAAP//////////"/>
              </a:ext>
            </a:extLst>
          </p:cNvSpPr>
          <p:nvPr/>
        </p:nvSpPr>
        <p:spPr>
          <a:xfrm>
            <a:off x="6129655" y="2440305"/>
            <a:ext cx="7857490" cy="22860"/>
          </a:xfrm>
          <a:prstGeom prst="rect">
            <a:avLst/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NwPAADYMwAAoBEAABAgAAAmAAAACAAAAP//////////"/>
              </a:ext>
            </a:extLst>
          </p:cNvSpPr>
          <p:nvPr/>
        </p:nvSpPr>
        <p:spPr>
          <a:xfrm>
            <a:off x="6129655" y="2578100"/>
            <a:ext cx="2298065" cy="287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Detection Window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E4SAAALVgAAHRQAABAgAAAmAAAACAAAAP//////////"/>
              </a:ext>
            </a:extLst>
          </p:cNvSpPr>
          <p:nvPr/>
        </p:nvSpPr>
        <p:spPr>
          <a:xfrm>
            <a:off x="6129655" y="2975610"/>
            <a:ext cx="7857490" cy="294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Scans up to 3 words before any sentiment-bearing term</a:t>
            </a:r>
            <a:endParaRPr lang="en-us" sz="140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bdcy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BgWAADXJgAAgRcAABAgAAAmAAAACAAAAP//////////"/>
              </a:ext>
            </a:extLst>
          </p:cNvSpPr>
          <p:nvPr/>
        </p:nvSpPr>
        <p:spPr>
          <a:xfrm>
            <a:off x="6129655" y="3591560"/>
            <a:ext cx="184150" cy="229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Light" pitchFamily="2" charset="0"/>
                <a:ea typeface="Mona Sans Light" pitchFamily="2" charset="0"/>
                <a:cs typeface="Mona Sans Light" pitchFamily="2" charset="0"/>
              </a:rPr>
              <a:t>02</a:t>
            </a:r>
            <a:endParaRPr lang="en-us" sz="1400" cap="none"/>
          </a:p>
        </p:txBody>
      </p:sp>
      <p:sp>
        <p:nvSpPr>
          <p:cNvPr id="10" name="Shape 7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txaP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tSUAAOAXAAALVgAABBgAABAAAAAmAAAACAAAAP//////////"/>
              </a:ext>
            </a:extLst>
          </p:cNvSpPr>
          <p:nvPr/>
        </p:nvSpPr>
        <p:spPr>
          <a:xfrm>
            <a:off x="6129655" y="3881120"/>
            <a:ext cx="7857490" cy="22860"/>
          </a:xfrm>
          <a:prstGeom prst="rect">
            <a:avLst/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HUzZ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LgYAADYMwAAfRoAABAgAAAmAAAACAAAAP//////////"/>
              </a:ext>
            </a:extLst>
          </p:cNvSpPr>
          <p:nvPr/>
        </p:nvSpPr>
        <p:spPr>
          <a:xfrm>
            <a:off x="6129655" y="4018280"/>
            <a:ext cx="2298065" cy="287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Pattern Recognition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Xz9h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CobAAALVgAA+RwAABAgAAAmAAAACAAAAP//////////"/>
              </a:ext>
            </a:extLst>
          </p:cNvSpPr>
          <p:nvPr/>
        </p:nvSpPr>
        <p:spPr>
          <a:xfrm>
            <a:off x="6129655" y="4415790"/>
            <a:ext cx="7857490" cy="294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Identifies standard negations, contractions ("isn't", "won't"), and indirect forms</a:t>
            </a:r>
            <a:endParaRPr lang="en-us" sz="1400" cap="none"/>
          </a:p>
        </p:txBody>
      </p:sp>
      <p:sp>
        <p:nvSpPr>
          <p:cNvPr id="13" name="Text 1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bjdT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PQeAADXJgAAXiAAABAgAAAmAAAACAAAAP//////////"/>
              </a:ext>
            </a:extLst>
          </p:cNvSpPr>
          <p:nvPr/>
        </p:nvSpPr>
        <p:spPr>
          <a:xfrm>
            <a:off x="6129655" y="5031740"/>
            <a:ext cx="184150" cy="229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Light" pitchFamily="2" charset="0"/>
                <a:ea typeface="Mona Sans Light" pitchFamily="2" charset="0"/>
                <a:cs typeface="Mona Sans Light" pitchFamily="2" charset="0"/>
              </a:rPr>
              <a:t>03</a:t>
            </a:r>
            <a:endParaRPr lang="en-us" sz="1400" cap="none"/>
          </a:p>
        </p:txBody>
      </p:sp>
      <p:sp>
        <p:nvSpPr>
          <p:cNvPr id="14" name="Shape 11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elX8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tSUAALwgAAALVgAA4CAAABAAAAAmAAAACAAAAP//////////"/>
              </a:ext>
            </a:extLst>
          </p:cNvSpPr>
          <p:nvPr/>
        </p:nvSpPr>
        <p:spPr>
          <a:xfrm>
            <a:off x="6129655" y="5321300"/>
            <a:ext cx="7857490" cy="22860"/>
          </a:xfrm>
          <a:prstGeom prst="rect">
            <a:avLst/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/k2N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JUhAADYMwAAWSMAABAgAAAmAAAACAAAAP//////////"/>
              </a:ext>
            </a:extLst>
          </p:cNvSpPr>
          <p:nvPr/>
        </p:nvSpPr>
        <p:spPr>
          <a:xfrm>
            <a:off x="6129655" y="5459095"/>
            <a:ext cx="2298065" cy="287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Polarity Reversal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SuGC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AckAAALVgAA1iUAABAgAAAmAAAACAAAAP//////////"/>
              </a:ext>
            </a:extLst>
          </p:cNvSpPr>
          <p:nvPr/>
        </p:nvSpPr>
        <p:spPr>
          <a:xfrm>
            <a:off x="6129655" y="5856605"/>
            <a:ext cx="7857490" cy="294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Inverts or weakens sentiment scores based on negation type</a:t>
            </a:r>
            <a:endParaRPr lang="en-us" sz="1400" cap="none"/>
          </a:p>
        </p:txBody>
      </p:sp>
      <p:sp>
        <p:nvSpPr>
          <p:cNvPr id="17" name="Text 1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66HC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NAnAADXJgAAOikAABAgAAAmAAAACAAAAP//////////"/>
              </a:ext>
            </a:extLst>
          </p:cNvSpPr>
          <p:nvPr/>
        </p:nvSpPr>
        <p:spPr>
          <a:xfrm>
            <a:off x="6129655" y="6471920"/>
            <a:ext cx="184150" cy="2298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Mona Sans Light" pitchFamily="2" charset="0"/>
                <a:ea typeface="Mona Sans Light" pitchFamily="2" charset="0"/>
                <a:cs typeface="Mona Sans Light" pitchFamily="2" charset="0"/>
              </a:rPr>
              <a:t>04</a:t>
            </a:r>
            <a:endParaRPr lang="en-us" sz="1400" cap="none"/>
          </a:p>
        </p:txBody>
      </p:sp>
      <p:sp>
        <p:nvSpPr>
          <p:cNvPr id="18" name="Shape 15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LXGo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tSUAAJgpAAALVgAAvCkAABAAAAAmAAAACAAAAP//////////"/>
              </a:ext>
            </a:extLst>
          </p:cNvSpPr>
          <p:nvPr/>
        </p:nvSpPr>
        <p:spPr>
          <a:xfrm>
            <a:off x="6129655" y="6761480"/>
            <a:ext cx="7857490" cy="22860"/>
          </a:xfrm>
          <a:prstGeom prst="rect">
            <a:avLst/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9" name="Text 1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hHXn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HEqAADYMwAANSwAABAgAAAmAAAACAAAAP//////////"/>
              </a:ext>
            </a:extLst>
          </p:cNvSpPr>
          <p:nvPr/>
        </p:nvSpPr>
        <p:spPr>
          <a:xfrm>
            <a:off x="6129655" y="6899275"/>
            <a:ext cx="2298065" cy="287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Context Modeling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20" name="Text 1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CF8T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SUAAOMsAAALVgAAsi4AABAgAAAmAAAACAAAAP//////////"/>
              </a:ext>
            </a:extLst>
          </p:cNvSpPr>
          <p:nvPr/>
        </p:nvSpPr>
        <p:spPr>
          <a:xfrm>
            <a:off x="6129655" y="7296785"/>
            <a:ext cx="7857490" cy="294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Handles complex patterns like "not helpful", "never good", "hardly impressive"</a:t>
            </a:r>
            <a:endParaRPr lang="en-us" sz="1400" cap="none"/>
          </a:p>
        </p:txBody>
      </p:sp>
      <p:sp>
        <p:nvSpPr>
          <p:cNvPr id="21" name="Rectangle 20"/>
          <p:cNvSpPr>
            <a:extLst>
              <a:ext uri="smNativeData">
                <pr:smNativeData xmlns:pr="smNativeData" xmlns="smNativeData" val="SMDATA_15_9F4saRMAAAAlAAAAZAAAAA0A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TuT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F/f38AAAAAA8zMzADAwP8Af39/AAAAAAAAAAAAAAAAAAAAAAAAAAAAIQAAABgAAAAUAAAA404AANouAAAAWgAAoDIAABAAAAAmAAAACAAAAP//////////"/>
              </a:ext>
            </a:extLst>
          </p:cNvSpPr>
          <p:nvPr/>
        </p:nvSpPr>
        <p:spPr>
          <a:xfrm>
            <a:off x="12823825" y="7616190"/>
            <a:ext cx="1806575" cy="61341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en-us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5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FEHAADEJwAArQsAABAgAAAmAAAACAAAAP//////////"/>
              </a:ext>
            </a:extLst>
          </p:cNvSpPr>
          <p:nvPr/>
        </p:nvSpPr>
        <p:spPr>
          <a:xfrm>
            <a:off x="793750" y="1189355"/>
            <a:ext cx="567055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  <a:defRPr lang="en-us"/>
            </a:pPr>
            <a:r>
              <a:rPr lang="en-us" sz="44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Intensifier Handling</a:t>
            </a:r>
            <a:endParaRPr lang="en-us" sz="44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5_9F4saRMAAAAlAAAAZQAAAA0AAAAAkAAAAEgAAACQAAAASAAAAAAAAAAAAAAAAAAAAAEAAABQAAAAcF8HzhlRqj8AAAAAAAAAAA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BAAAAAAAAAMjKzwAw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Mi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MjKzwB/f38AAAAAA8zMzADAwP8Af39/AAAAAAAAAAAAAAAAAAAAAAAAAAAAIQAAABgAAAAUAAAA4gQAAHgOAACzHgAARiUAABAAAAAmAAAACAAAAP//////////"/>
              </a:ext>
            </a:extLst>
          </p:cNvSpPr>
          <p:nvPr/>
        </p:nvSpPr>
        <p:spPr>
          <a:xfrm>
            <a:off x="793750" y="2352040"/>
            <a:ext cx="4196715" cy="3707130"/>
          </a:xfrm>
          <a:prstGeom prst="roundRect">
            <a:avLst>
              <a:gd name="adj" fmla="val 2570"/>
            </a:avLst>
          </a:prstGeom>
          <a:solidFill>
            <a:srgbClr val="FFFFFF">
              <a:alpha val="94000"/>
            </a:srgbClr>
          </a:solidFill>
          <a:ln w="3048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5_9F4saRMAAAAlAAAAZQAAAA0AAAAAkAAAAEgAAACQAAAASAAAAAAAAAAAAAAAAAAAAAEAAABQAAAAMPXzpiIVx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AAAAAB/f38AAAAAA8zMzADAwP8Af39/AAAAAAAAAAAAAAAAAAAAAAAAAAAAIQAAABgAAAAUAAAAEgUAAKgOAACDHgAA1xIAABAAAAAmAAAACAAAAP//////////"/>
              </a:ext>
            </a:extLst>
          </p:cNvSpPr>
          <p:nvPr/>
        </p:nvSpPr>
        <p:spPr>
          <a:xfrm>
            <a:off x="824230" y="2382520"/>
            <a:ext cx="4135755" cy="680085"/>
          </a:xfrm>
          <a:prstGeom prst="roundRect">
            <a:avLst>
              <a:gd name="adj" fmla="val 8626"/>
            </a:avLst>
          </a:prstGeom>
          <a:solidFill>
            <a:srgbClr val="E2E4E9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D0rB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vhAAAGsPAADWEgAACBIAABAgAAAmAAAACAAAAP//////////"/>
              </a:ext>
            </a:extLst>
          </p:cNvSpPr>
          <p:nvPr/>
        </p:nvSpPr>
        <p:spPr>
          <a:xfrm>
            <a:off x="2721610" y="2506345"/>
            <a:ext cx="340360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  <a:defRPr lang="en-us"/>
            </a:pPr>
            <a:r>
              <a:rPr lang="en-us" sz="26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1</a:t>
            </a:r>
            <a:endParaRPr lang="en-us" sz="265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E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wYAAD0UAABlGwAA2hYAABAgAAAmAAAACAAAAP//////////"/>
              </a:ext>
            </a:extLst>
          </p:cNvSpPr>
          <p:nvPr/>
        </p:nvSpPr>
        <p:spPr>
          <a:xfrm>
            <a:off x="1050925" y="3289935"/>
            <a:ext cx="3402330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300"/>
              </a:lnSpc>
              <a:buNone/>
              <a:defRPr lang="en-us"/>
            </a:pPr>
            <a:r>
              <a:rPr lang="en-us" sz="26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Strong Intensifiers</a:t>
            </a:r>
            <a:endParaRPr lang="en-us" sz="2650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sY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wYAALEXAAAdHQAAYx4AABAAAAAmAAAACAAAAP//////////"/>
              </a:ext>
            </a:extLst>
          </p:cNvSpPr>
          <p:nvPr/>
        </p:nvSpPr>
        <p:spPr>
          <a:xfrm>
            <a:off x="1050925" y="3851275"/>
            <a:ext cx="3681730" cy="1088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Words like "extremely", "incredibly", "absolutely" multiply sentiment by </a:t>
            </a:r>
            <a:r>
              <a:rPr lang="en-us" b="1" cap="none">
                <a:solidFill>
                  <a:srgbClr val="373B48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2.0×</a:t>
            </a:r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JN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dwYAADofAAAdHQAAsSMAABAAAAAmAAAACAAAAP//////////"/>
              </a:ext>
            </a:extLst>
          </p:cNvSpPr>
          <p:nvPr/>
        </p:nvSpPr>
        <p:spPr>
          <a:xfrm>
            <a:off x="1050925" y="5076190"/>
            <a:ext cx="368173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i="1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Example: "extremely happy" → enhanced positive score</a:t>
            </a:r>
          </a:p>
        </p:txBody>
      </p:sp>
      <p:sp>
        <p:nvSpPr>
          <p:cNvPr id="9" name="Shape 7"/>
          <p:cNvSpPr>
            <a:extLst>
              <a:ext uri="smNativeData">
                <pr:smNativeData xmlns:pr="smNativeData" xmlns="smNativeData" val="SMDATA_15_9F4saRMAAAAlAAAAZQAAAA0AAAAAkAAAAEgAAACQAAAASAAAAAAAAAAAAAAAAAAAAAEAAABQAAAAcF8HzhlRqj8AAAAAAAAAAA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BAAAAAAAAAMjKzwAw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MjKzwB/f38AAAAAA8zMzADAwP8Af39/AAAAAAAAAAAAAAAAAAAAAAAAAAAAIQAAABgAAAAUAAAAGCAAAHgOAADoOQAARiUAABAAAAAmAAAACAAAAP//////////"/>
              </a:ext>
            </a:extLst>
          </p:cNvSpPr>
          <p:nvPr/>
        </p:nvSpPr>
        <p:spPr>
          <a:xfrm>
            <a:off x="5217160" y="2352040"/>
            <a:ext cx="4196080" cy="3707130"/>
          </a:xfrm>
          <a:prstGeom prst="roundRect">
            <a:avLst>
              <a:gd name="adj" fmla="val 2570"/>
            </a:avLst>
          </a:prstGeom>
          <a:solidFill>
            <a:srgbClr val="FFFFFF">
              <a:alpha val="94000"/>
            </a:srgbClr>
          </a:solidFill>
          <a:ln w="3048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0" name="Shape 8"/>
          <p:cNvSpPr>
            <a:extLst>
              <a:ext uri="smNativeData">
                <pr:smNativeData xmlns:pr="smNativeData" xmlns="smNativeData" val="SMDATA_15_9F4saRMAAAAlAAAAZQAAAA0AAAAAkAAAAEgAAACQAAAASAAAAAAAAAAAAAAAAAAAAAEAAABQAAAAMPXzpiIVx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AAAAAB/f38AAAAAA8zMzADAwP8Af39/AAAAAAAAAAAAAAAAAAAAAAAAAAAAIQAAABgAAAAUAAAASCAAAKgOAAC4OQAA1xIAABAAAAAmAAAACAAAAP//////////"/>
              </a:ext>
            </a:extLst>
          </p:cNvSpPr>
          <p:nvPr/>
        </p:nvSpPr>
        <p:spPr>
          <a:xfrm>
            <a:off x="5247640" y="2382520"/>
            <a:ext cx="4135120" cy="680085"/>
          </a:xfrm>
          <a:prstGeom prst="roundRect">
            <a:avLst>
              <a:gd name="adj" fmla="val 8626"/>
            </a:avLst>
          </a:prstGeom>
          <a:solidFill>
            <a:srgbClr val="E2E4E9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1" name="Text 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9CsAAGsPAAAMLgAACBIAABAgAAAmAAAACAAAAP//////////"/>
              </a:ext>
            </a:extLst>
          </p:cNvSpPr>
          <p:nvPr/>
        </p:nvSpPr>
        <p:spPr>
          <a:xfrm>
            <a:off x="7145020" y="2506345"/>
            <a:ext cx="340360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  <a:defRPr lang="en-us"/>
            </a:pPr>
            <a:r>
              <a:rPr lang="en-us" sz="26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2</a:t>
            </a:r>
            <a:endParaRPr lang="en-us" sz="2650" cap="none"/>
          </a:p>
        </p:txBody>
      </p:sp>
      <p:sp>
        <p:nvSpPr>
          <p:cNvPr id="12" name="Text 1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rSEAAD0UAAD/NgAA2hYAABAgAAAmAAAACAAAAP//////////"/>
              </a:ext>
            </a:extLst>
          </p:cNvSpPr>
          <p:nvPr/>
        </p:nvSpPr>
        <p:spPr>
          <a:xfrm>
            <a:off x="5474335" y="3289935"/>
            <a:ext cx="3465830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300"/>
              </a:lnSpc>
              <a:buNone/>
              <a:defRPr lang="en-us"/>
            </a:pPr>
            <a:r>
              <a:rPr lang="en-us" sz="26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Moderate Intensifiers</a:t>
            </a:r>
            <a:endParaRPr lang="en-us" sz="2650" cap="none"/>
          </a:p>
        </p:txBody>
      </p:sp>
      <p:sp>
        <p:nvSpPr>
          <p:cNvPr id="13" name="Text 1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DK0c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rSEAALEXAABTOAAAKBwAABAAAAAmAAAACAAAAP//////////"/>
              </a:ext>
            </a:extLst>
          </p:cNvSpPr>
          <p:nvPr/>
        </p:nvSpPr>
        <p:spPr>
          <a:xfrm>
            <a:off x="5474335" y="3851275"/>
            <a:ext cx="368173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Terms such as "very", "really", "quite" apply </a:t>
            </a:r>
            <a:r>
              <a:rPr lang="en-us" b="1" cap="none">
                <a:solidFill>
                  <a:srgbClr val="373B48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1.5× multiplier</a:t>
            </a:r>
          </a:p>
        </p:txBody>
      </p:sp>
      <p:sp>
        <p:nvSpPr>
          <p:cNvPr id="14" name="Text 1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jZU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rSEAAP4cAABTOAAAdSEAABAAAAAmAAAACAAAAP//////////"/>
              </a:ext>
            </a:extLst>
          </p:cNvSpPr>
          <p:nvPr/>
        </p:nvSpPr>
        <p:spPr>
          <a:xfrm>
            <a:off x="5474335" y="4712970"/>
            <a:ext cx="368173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i="1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Example: "very disappointed" → strengthened negative score</a:t>
            </a:r>
          </a:p>
        </p:txBody>
      </p:sp>
      <p:sp>
        <p:nvSpPr>
          <p:cNvPr id="15" name="Shape 13"/>
          <p:cNvSpPr>
            <a:extLst>
              <a:ext uri="smNativeData">
                <pr:smNativeData xmlns:pr="smNativeData" xmlns="smNativeData" val="SMDATA_15_9F4saRMAAAAlAAAAZQAAAA0AAAAAkAAAAEgAAACQAAAASAAAAAAAAAAAAAAAAAAAAAEAAABQAAAAcF8HzhlRqj8AAAAAAAAAAA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BAAAAAAAAAMjKzwAw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48Y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MjKzwB/f38AAAAAA8zMzADAwP8Af39/AAAAAAAAAAAAAAAAAAAAAAAAAAAAIQAAABgAAAAUAAAATTsAAHgOAAAeVQAARiUAABAAAAAmAAAACAAAAP//////////"/>
              </a:ext>
            </a:extLst>
          </p:cNvSpPr>
          <p:nvPr/>
        </p:nvSpPr>
        <p:spPr>
          <a:xfrm>
            <a:off x="9639935" y="2352040"/>
            <a:ext cx="4196715" cy="3707130"/>
          </a:xfrm>
          <a:prstGeom prst="roundRect">
            <a:avLst>
              <a:gd name="adj" fmla="val 2570"/>
            </a:avLst>
          </a:prstGeom>
          <a:solidFill>
            <a:srgbClr val="FFFFFF">
              <a:alpha val="94000"/>
            </a:srgbClr>
          </a:solidFill>
          <a:ln w="3048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6" name="Shape 14"/>
          <p:cNvSpPr>
            <a:extLst>
              <a:ext uri="smNativeData">
                <pr:smNativeData xmlns:pr="smNativeData" xmlns="smNativeData" val="SMDATA_15_9F4saRMAAAAlAAAAZQAAAA0AAAAAkAAAAEgAAACQAAAASAAAAAAAAAAAAAAAAAAAAAEAAABQAAAAMPXzpiIVxj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Fyc2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AAAAAB/f38AAAAAA8zMzADAwP8Af39/AAAAAAAAAAAAAAAAAAAAAAAAAAAAIQAAABgAAAAUAAAAfTsAAKgOAADuVAAA1xIAABAAAAAmAAAACAAAAP//////////"/>
              </a:ext>
            </a:extLst>
          </p:cNvSpPr>
          <p:nvPr/>
        </p:nvSpPr>
        <p:spPr>
          <a:xfrm>
            <a:off x="9670415" y="2382520"/>
            <a:ext cx="4135755" cy="680085"/>
          </a:xfrm>
          <a:prstGeom prst="roundRect">
            <a:avLst>
              <a:gd name="adj" fmla="val 8626"/>
            </a:avLst>
          </a:prstGeom>
          <a:solidFill>
            <a:srgbClr val="E2E4E9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7" name="Text 1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pwPj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KkcAAGsPAABBSQAACBIAABAgAAAmAAAACAAAAP//////////"/>
              </a:ext>
            </a:extLst>
          </p:cNvSpPr>
          <p:nvPr/>
        </p:nvSpPr>
        <p:spPr>
          <a:xfrm>
            <a:off x="11568430" y="2506345"/>
            <a:ext cx="339725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  <a:defRPr lang="en-us"/>
            </a:pPr>
            <a:r>
              <a:rPr lang="en-us" sz="26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3</a:t>
            </a:r>
            <a:endParaRPr lang="en-us" sz="2650" cap="none"/>
          </a:p>
        </p:txBody>
      </p:sp>
      <p:sp>
        <p:nvSpPr>
          <p:cNvPr id="18" name="Text 16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5zIF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jwAAD0UAADQUQAA2hYAABAgAAAmAAAACAAAAP//////////"/>
              </a:ext>
            </a:extLst>
          </p:cNvSpPr>
          <p:nvPr/>
        </p:nvSpPr>
        <p:spPr>
          <a:xfrm>
            <a:off x="9897110" y="3289935"/>
            <a:ext cx="3402330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3300"/>
              </a:lnSpc>
              <a:buNone/>
              <a:defRPr lang="en-us"/>
            </a:pPr>
            <a:r>
              <a:rPr lang="en-us" sz="265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Weak Intensifiers</a:t>
            </a:r>
            <a:endParaRPr lang="en-us" sz="2650" cap="none"/>
          </a:p>
        </p:txBody>
      </p:sp>
      <p:sp>
        <p:nvSpPr>
          <p:cNvPr id="19" name="Text 1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ZQci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jwAALEXAACJUwAAKBwAABAAAAAmAAAACAAAAP//////////"/>
              </a:ext>
            </a:extLst>
          </p:cNvSpPr>
          <p:nvPr/>
        </p:nvSpPr>
        <p:spPr>
          <a:xfrm>
            <a:off x="9897110" y="3851275"/>
            <a:ext cx="368236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Words like "somewhat", "slightly", "fairly" use </a:t>
            </a:r>
            <a:r>
              <a:rPr lang="en-us" b="1" cap="none">
                <a:solidFill>
                  <a:srgbClr val="373B48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1.2× multiplier</a:t>
            </a:r>
          </a:p>
        </p:txBody>
      </p:sp>
      <p:sp>
        <p:nvSpPr>
          <p:cNvPr id="20" name="Text 1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plbm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jwAAP4cAACJUwAAdSEAABAAAAAmAAAACAAAAP//////////"/>
              </a:ext>
            </a:extLst>
          </p:cNvSpPr>
          <p:nvPr/>
        </p:nvSpPr>
        <p:spPr>
          <a:xfrm>
            <a:off x="9897110" y="4712970"/>
            <a:ext cx="368236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i="1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Example: "slightly annoyed" → subtle sentiment boost</a:t>
            </a:r>
          </a:p>
        </p:txBody>
      </p:sp>
      <p:sp>
        <p:nvSpPr>
          <p:cNvPr id="21" name="Text 1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Byc3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NgmAAAeVQAATysAABAAAAAmAAAACAAAAP//////////"/>
              </a:ext>
            </a:extLst>
          </p:cNvSpPr>
          <p:nvPr/>
        </p:nvSpPr>
        <p:spPr>
          <a:xfrm>
            <a:off x="793750" y="6314440"/>
            <a:ext cx="130429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Each intensifier operates within a </a:t>
            </a:r>
            <a:r>
              <a:rPr lang="en-us" b="1" cap="none">
                <a:solidFill>
                  <a:srgbClr val="373B48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2-word context window</a:t>
            </a:r>
            <a:r>
              <a:rPr lang="en-us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, capturing natural emphasis patterns while maintaining computational efficiency.</a:t>
            </a:r>
          </a:p>
        </p:txBody>
      </p:sp>
      <p:sp>
        <p:nvSpPr>
          <p:cNvPr id="22" name="Rectangle 21"/>
          <p:cNvSpPr>
            <a:extLst>
              <a:ext uri="smNativeData">
                <pr:smNativeData xmlns:pr="smNativeData" xmlns="smNativeData" val="SMDATA_15_9F4saRMAAAAlAAAAZAAAAA0A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0iMC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F/f38AAAAAA8zMzADAwP8Af39/AAAAAAAAAAAAAAAAAAAAAAAAAAAAIQAAABgAAAAUAAAA404AANouAAAAWgAAoDIAABAAAAAmAAAACAAAAP//////////"/>
              </a:ext>
            </a:extLst>
          </p:cNvSpPr>
          <p:nvPr/>
        </p:nvSpPr>
        <p:spPr>
          <a:xfrm>
            <a:off x="12823825" y="7616190"/>
            <a:ext cx="1806575" cy="61341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en-us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8wMAABsDAAAsIAAAogYAABAgAAAmAAAACAAAAP//////////"/>
              </a:ext>
            </a:extLst>
          </p:cNvSpPr>
          <p:nvPr/>
        </p:nvSpPr>
        <p:spPr>
          <a:xfrm>
            <a:off x="641985" y="504825"/>
            <a:ext cx="4587875" cy="5734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500"/>
              </a:lnSpc>
              <a:buNone/>
              <a:defRPr lang="en-us"/>
            </a:pPr>
            <a:r>
              <a:rPr lang="en-us" sz="360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Text Normalization</a:t>
            </a:r>
            <a:endParaRPr lang="en-us" sz="360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PMDAACYCQAAnysAAEQx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" y="1559560"/>
            <a:ext cx="6449060" cy="64490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W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bS4AAHQJAABBRAAAkgsAABAgAAAmAAAACAAAAP//////////"/>
              </a:ext>
            </a:extLst>
          </p:cNvSpPr>
          <p:nvPr/>
        </p:nvSpPr>
        <p:spPr>
          <a:xfrm>
            <a:off x="7546975" y="1536700"/>
            <a:ext cx="3548380" cy="3441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  <a:defRPr lang="en-us"/>
            </a:pPr>
            <a:r>
              <a:rPr lang="en-us" sz="21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Preparing Text for Analysis</a:t>
            </a:r>
            <a:endParaRPr lang="en-us" sz="215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AGRV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bS4AALMMAAAZVgAATxAAABAAAAAmAAAACAAAAP//////////"/>
              </a:ext>
            </a:extLst>
          </p:cNvSpPr>
          <p:nvPr/>
        </p:nvSpPr>
        <p:spPr>
          <a:xfrm>
            <a:off x="7546975" y="2064385"/>
            <a:ext cx="6449060" cy="586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Robust preprocessing ensures consistent, accurate sentiment detection by eliminating noise and standardizing input format.</a:t>
            </a:r>
            <a:endParaRPr lang="en-us" sz="1400" cap="none"/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BFsA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bS4AAC4SAAD9LgAAvhIAABAAAAAmAAAACAAAAP//////////"/>
              </a:ext>
            </a:extLst>
          </p:cNvSpPr>
          <p:nvPr/>
        </p:nvSpPr>
        <p:spPr>
          <a:xfrm>
            <a:off x="7546975" y="2955290"/>
            <a:ext cx="91440" cy="91440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jIC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jAAAJQRAAA6PgAAWBMAABAgAAAmAAAACAAAAP//////////"/>
              </a:ext>
            </a:extLst>
          </p:cNvSpPr>
          <p:nvPr/>
        </p:nvSpPr>
        <p:spPr>
          <a:xfrm>
            <a:off x="7821930" y="2857500"/>
            <a:ext cx="2293620" cy="287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Case Normalization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DwrB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jAAAHgUAAAZVgAARxYAABAgAAAmAAAACAAAAP//////////"/>
              </a:ext>
            </a:extLst>
          </p:cNvSpPr>
          <p:nvPr/>
        </p:nvSpPr>
        <p:spPr>
          <a:xfrm>
            <a:off x="7821930" y="3327400"/>
            <a:ext cx="6174105" cy="294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Converts all text to lowercase for uniform token matching</a:t>
            </a:r>
            <a:endParaRPr lang="en-us" sz="1400" cap="none"/>
          </a:p>
        </p:txBody>
      </p:sp>
      <p:sp>
        <p:nvSpPr>
          <p:cNvPr id="9" name="Shape 6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EA4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bS4AACIZAAD9LgAAshkAABAAAAAmAAAACAAAAP//////////"/>
              </a:ext>
            </a:extLst>
          </p:cNvSpPr>
          <p:nvPr/>
        </p:nvSpPr>
        <p:spPr>
          <a:xfrm>
            <a:off x="7546975" y="4085590"/>
            <a:ext cx="91440" cy="91440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1AT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jAAAIgYAADrPgAATBoAABAgAAAmAAAACAAAAP//////////"/>
              </a:ext>
            </a:extLst>
          </p:cNvSpPr>
          <p:nvPr/>
        </p:nvSpPr>
        <p:spPr>
          <a:xfrm>
            <a:off x="7821930" y="3987800"/>
            <a:ext cx="2406015" cy="287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Punctuation Removal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jAAAG0bAAAZVgAAOx0AABAgAAAmAAAACAAAAP//////////"/>
              </a:ext>
            </a:extLst>
          </p:cNvSpPr>
          <p:nvPr/>
        </p:nvSpPr>
        <p:spPr>
          <a:xfrm>
            <a:off x="7821930" y="4458335"/>
            <a:ext cx="6174105" cy="293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Strips special characters while preserving semantic content</a:t>
            </a:r>
            <a:endParaRPr lang="en-us" sz="1400" cap="none"/>
          </a:p>
        </p:txBody>
      </p:sp>
      <p:sp>
        <p:nvSpPr>
          <p:cNvPr id="12" name="Shape 9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F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bS4AABcgAAD9LgAApyAAABAAAAAmAAAACAAAAP//////////"/>
              </a:ext>
            </a:extLst>
          </p:cNvSpPr>
          <p:nvPr/>
        </p:nvSpPr>
        <p:spPr>
          <a:xfrm>
            <a:off x="7546975" y="5216525"/>
            <a:ext cx="91440" cy="91440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3" name="Text 1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jAAAH0fAAA6PgAAQSEAABAgAAAmAAAACAAAAP//////////"/>
              </a:ext>
            </a:extLst>
          </p:cNvSpPr>
          <p:nvPr/>
        </p:nvSpPr>
        <p:spPr>
          <a:xfrm>
            <a:off x="7821930" y="5118735"/>
            <a:ext cx="2293620" cy="287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Noise Elimination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14" name="Text 1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kM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jAAAGEiAAAZVgAAMCQAABAgAAAmAAAACAAAAP//////////"/>
              </a:ext>
            </a:extLst>
          </p:cNvSpPr>
          <p:nvPr/>
        </p:nvSpPr>
        <p:spPr>
          <a:xfrm>
            <a:off x="7821930" y="5588635"/>
            <a:ext cx="6174105" cy="294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Removes inconsistencies that could affect lexicon lookup</a:t>
            </a:r>
            <a:endParaRPr lang="en-us" sz="1400" cap="none"/>
          </a:p>
        </p:txBody>
      </p:sp>
      <p:sp>
        <p:nvSpPr>
          <p:cNvPr id="15" name="Shape 12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NztI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ET3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NztIAAAAAAEAAAAAAAAAAAAAAAAAAAAAAAAAAAAAAAAAAAAAAAAAAAAAAAB/f38AAAAAA8zMzADAwP8Af39/AAAAAAAAAAAAAAAAAAAAAAAAAAAAIQAAABgAAAAUAAAAbS4AAAsnAAD9LgAAmycAABAAAAAmAAAACAAAAP//////////"/>
              </a:ext>
            </a:extLst>
          </p:cNvSpPr>
          <p:nvPr/>
        </p:nvSpPr>
        <p:spPr>
          <a:xfrm>
            <a:off x="7546975" y="6346825"/>
            <a:ext cx="91440" cy="91440"/>
          </a:xfrm>
          <a:prstGeom prst="roundRect">
            <a:avLst>
              <a:gd name="adj" fmla="val 50000"/>
            </a:avLst>
          </a:prstGeom>
          <a:solidFill>
            <a:srgbClr val="373B48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6" name="Text 13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E+V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jAAAHImAABsPgAANSgAABAgAAAmAAAACAAAAP//////////"/>
              </a:ext>
            </a:extLst>
          </p:cNvSpPr>
          <p:nvPr/>
        </p:nvSpPr>
        <p:spPr>
          <a:xfrm>
            <a:off x="7821930" y="6249670"/>
            <a:ext cx="2325370" cy="2863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  <a:defRPr lang="en-us"/>
            </a:pPr>
            <a:r>
              <a:rPr lang="en-us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Lookup Optimization</a:t>
            </a:r>
            <a:endParaRPr lang="en-us" cap="none">
              <a:solidFill>
                <a:srgbClr val="52586B"/>
              </a:solidFill>
              <a:latin typeface="Mona Sans Semi Bold" pitchFamily="0" charset="0"/>
              <a:ea typeface="Mona Sans Semi Bold" pitchFamily="0" charset="0"/>
              <a:cs typeface="Mona Sans Semi Bold" pitchFamily="0" charset="0"/>
            </a:endParaRPr>
          </a:p>
        </p:txBody>
      </p:sp>
      <p:sp>
        <p:nvSpPr>
          <p:cNvPr id="17" name="Text 1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Fy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jAAAFYpAAAZVgAAJCsAABAgAAAmAAAACAAAAP//////////"/>
              </a:ext>
            </a:extLst>
          </p:cNvSpPr>
          <p:nvPr/>
        </p:nvSpPr>
        <p:spPr>
          <a:xfrm>
            <a:off x="7821930" y="6719570"/>
            <a:ext cx="6174105" cy="293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00"/>
              </a:lnSpc>
              <a:buNone/>
              <a:defRPr lang="en-us"/>
            </a:pPr>
            <a:r>
              <a:rPr lang="en-us" sz="140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Enables faster, more accurate dictionary matching</a:t>
            </a:r>
            <a:endParaRPr lang="en-us" sz="1400" cap="none"/>
          </a:p>
        </p:txBody>
      </p:sp>
      <p:sp>
        <p:nvSpPr>
          <p:cNvPr id="18" name="Rectangle 17"/>
          <p:cNvSpPr>
            <a:extLst>
              <a:ext uri="smNativeData">
                <pr:smNativeData xmlns:pr="smNativeData" xmlns="smNativeData" val="SMDATA_15_9F4saRMAAAAlAAAAZAAAAA0AAAAAkAAAAEgAAACQAAAASAAAAAAAAAAB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BAAAAAAAAAP///wg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Gl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QAAAAEAAAAAAAAAAAAAAAAAAAAAAAAAAAAAAAAAAAAAAAAAAAAAAAF/f38AAAAAA8zMzADAwP8Af39/AAAAAAAAAAAAAAAAAAAAAAAAAAAAIQAAABgAAAAUAAAA404AANouAAAAWgAAoDIAABAAAAAmAAAACAAAAP//////////"/>
              </a:ext>
            </a:extLst>
          </p:cNvSpPr>
          <p:nvPr/>
        </p:nvSpPr>
        <p:spPr>
          <a:xfrm>
            <a:off x="12823825" y="7616190"/>
            <a:ext cx="1806575" cy="61341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 cap="none">
                <a:solidFill>
                  <a:srgbClr val="FFFFFF"/>
                </a:solidFill>
              </a:defRPr>
            </a:pPr>
            <a:endParaRPr lang="en-us" cap="none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A4AAAAAAAAAFoAAKY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QMAAOkCAAC/LAAAOAYAABAgAAAmAAAACAAAAP//////////"/>
              </a:ext>
            </a:extLst>
          </p:cNvSpPr>
          <p:nvPr/>
        </p:nvSpPr>
        <p:spPr>
          <a:xfrm>
            <a:off x="602615" y="473075"/>
            <a:ext cx="6671310" cy="537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200"/>
              </a:lnSpc>
              <a:buNone/>
              <a:defRPr lang="en-us"/>
            </a:pPr>
            <a:r>
              <a:rPr lang="en-us" sz="3350" cap="none">
                <a:solidFill>
                  <a:srgbClr val="373B48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Tokenization &amp; Word Processing</a:t>
            </a:r>
            <a:endParaRPr lang="en-us" sz="33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4KC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QMAAM8HAACLNAAAMgsAABAAAAAmAAAACAAAAP//////////"/>
              </a:ext>
            </a:extLst>
          </p:cNvSpPr>
          <p:nvPr/>
        </p:nvSpPr>
        <p:spPr>
          <a:xfrm>
            <a:off x="602615" y="1269365"/>
            <a:ext cx="7938770" cy="5505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  <a:defRPr lang="en-us"/>
            </a:pPr>
            <a:r>
              <a:rPr lang="en-us" sz="13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Granular text analysis breaks sentences into processable units, identifying sentiment-bearing elements and their contextual modifiers.</a:t>
            </a:r>
            <a:endParaRPr lang="en-us" sz="1350" cap="none"/>
          </a:p>
        </p:txBody>
      </p:sp>
      <p:sp>
        <p:nvSpPr>
          <p:cNvPr id="5" name="Shape 2"/>
          <p:cNvSpPr>
            <a:extLst>
              <a:ext uri="smNativeData">
                <pr:smNativeData xmlns:pr="smNativeData" xmlns="smNativeData" val="SMDATA_15_9F4saRMAAAAlAAAAZQAAAA0AAAAAkAAAAEgAAACQAAAASAAAAAAAAAAAAAAAAAAAAAEAAABQAAAAa2CrBIvDmT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BAAAAAAAAAMjKz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MjKzwB/f38AAAAAA8zMzADAwP8Af39/AAAAAAAAAAAAAAAAAAAAAAAAAAAAIQAAABgAAAAUAAAAtQMAAGMMAACLNAAAvS8AABAAAAAmAAAACAAAAP//////////"/>
              </a:ext>
            </a:extLst>
          </p:cNvSpPr>
          <p:nvPr/>
        </p:nvSpPr>
        <p:spPr>
          <a:xfrm>
            <a:off x="602615" y="2013585"/>
            <a:ext cx="7938770" cy="5746750"/>
          </a:xfrm>
          <a:prstGeom prst="roundRect">
            <a:avLst>
              <a:gd name="adj" fmla="val 1258"/>
            </a:avLst>
          </a:prstGeom>
          <a:solidFill>
            <a:srgbClr val="E2E4E9"/>
          </a:solidFill>
          <a:ln w="762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5_9F4saRMAAAAlAAAAZQAAAA0AAAAAkAAAAEgAAACQAAAASAAAAAAAAAAAAAAAAAAAAAEAAABQAAAA9+l4zEBlvD8AAAAAAAAAAA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Hgv7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AAAAAB/f38AAAAAA8zMzADAwP8Af39/AAAAAAAAAAAAAAAAAAAAAAAAAAAAIQAAABgAAAAUAAAAwQMAAG8MAAB/NAAAdBQAABAAAAAmAAAACAAAAP//////////"/>
              </a:ext>
            </a:extLst>
          </p:cNvSpPr>
          <p:nvPr/>
        </p:nvSpPr>
        <p:spPr>
          <a:xfrm>
            <a:off x="610235" y="2021205"/>
            <a:ext cx="7923530" cy="1303655"/>
          </a:xfrm>
          <a:prstGeom prst="roundRect">
            <a:avLst>
              <a:gd name="adj" fmla="val 5546"/>
            </a:avLst>
          </a:prstGeom>
          <a:solidFill>
            <a:srgbClr val="E2E4E9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0Bak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AQAAH4NAACyFAAAeg8AABAgAAAmAAAACAAAAP//////////"/>
              </a:ext>
            </a:extLst>
          </p:cNvSpPr>
          <p:nvPr/>
        </p:nvSpPr>
        <p:spPr>
          <a:xfrm>
            <a:off x="782320" y="2193290"/>
            <a:ext cx="2581910" cy="322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  <a:defRPr lang="en-us"/>
            </a:pPr>
            <a:r>
              <a:rPr lang="en-us" sz="20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Token Splitting</a:t>
            </a:r>
            <a:endParaRPr lang="en-us" sz="200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BgDk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AQAAB0QAABwMwAAzxEAABAgAAAmAAAACAAAAP//////////"/>
              </a:ext>
            </a:extLst>
          </p:cNvSpPr>
          <p:nvPr/>
        </p:nvSpPr>
        <p:spPr>
          <a:xfrm>
            <a:off x="782320" y="2619375"/>
            <a:ext cx="7579360" cy="2755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  <a:defRPr lang="en-us"/>
            </a:pPr>
            <a:r>
              <a:rPr lang="en-us" sz="13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Divides input text into individual word tokens for granular analysis</a:t>
            </a:r>
            <a:endParaRPr lang="en-us" sz="1350" cap="none"/>
          </a:p>
        </p:txBody>
      </p:sp>
      <p:sp>
        <p:nvSpPr>
          <p:cNvPr id="9" name="Shape 6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P8g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AAAAAB/f38AAAAAA8zMzADAwP8Af39/AAAAAAAAAAAAAAAAAAAAAAAAAAAAIQAAABgAAAAUAAAAwQMAAHQUAAB/NAAAEB4AABAAAAAmAAAACAAAAP//////////"/>
              </a:ext>
            </a:extLst>
          </p:cNvSpPr>
          <p:nvPr/>
        </p:nvSpPr>
        <p:spPr>
          <a:xfrm>
            <a:off x="610235" y="3324860"/>
            <a:ext cx="7923530" cy="1562100"/>
          </a:xfrm>
          <a:prstGeom prst="rect">
            <a:avLst/>
          </a:prstGeom>
          <a:solidFill>
            <a:srgbClr val="E2E4E9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0" name="Shape 7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yMr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NAP3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yMrPAAAAAAEAAAAAAAAAAAAAAAAAAAAAAAAAAAAAAAAAAAAAAAAAAAAAAAB/f38AAAAAA8zMzADAwP8Af39/AAAAAAAAAAAAAAAAAAAAAAAAAAAAIQAAABgAAAAUAAAAwQMAAHQUAAB/NAAAmBQAABAAAAAmAAAACAAAAP//////////"/>
              </a:ext>
            </a:extLst>
          </p:cNvSpPr>
          <p:nvPr/>
        </p:nvSpPr>
        <p:spPr>
          <a:xfrm>
            <a:off x="610235" y="3324860"/>
            <a:ext cx="7923530" cy="22860"/>
          </a:xfrm>
          <a:prstGeom prst="roundRect">
            <a:avLst>
              <a:gd name="adj" fmla="val 50000"/>
            </a:avLst>
          </a:prstGeom>
          <a:solidFill>
            <a:srgbClr val="C8CACF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1" name="Shape 8"/>
          <p:cNvSpPr>
            <a:extLst>
              <a:ext uri="smNativeData">
                <pr:smNativeData xmlns:pr="smNativeData" xmlns="smNativeData" val="SMDATA_15_9F4saRMAAAAlAAAAZQAAAA0AAAAAkAAAAEgAAACQAAAASAAAAAAAAAAAAAAAAAAAAAEAAABQAAAANnaJ6q2B1T8AAAAAAAAAAA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BAAAAAAAAAMjKz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rclN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MjKzwB/f38AAAAAA8zMzADAwP8Af39/AAAAAAAAAAAAAAAAAAAAAAAAAAAAIQAAABgAAAAUAAAAzRoAADMTAABzHQAA2RUAABAAAAAmAAAACAAAAP//////////"/>
              </a:ext>
            </a:extLst>
          </p:cNvSpPr>
          <p:nvPr/>
        </p:nvSpPr>
        <p:spPr>
          <a:xfrm>
            <a:off x="4356735" y="3121025"/>
            <a:ext cx="430530" cy="430530"/>
          </a:xfrm>
          <a:prstGeom prst="roundRect">
            <a:avLst>
              <a:gd name="adj" fmla="val 16802"/>
            </a:avLst>
          </a:prstGeom>
          <a:solidFill>
            <a:srgbClr val="FFFFFF">
              <a:alpha val="94000"/>
            </a:srgbClr>
          </a:solidFill>
          <a:ln w="2286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12" name="Image 1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0dHA6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YbAADdEwAAyRwAAC8VAAAQAAAAJgAAAAgAAAD//////////w=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4050" y="3228975"/>
            <a:ext cx="215265" cy="2146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 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IyNC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AQAABoXAACyFAAAFhkAABAgAAAmAAAACAAAAP//////////"/>
              </a:ext>
            </a:extLst>
          </p:cNvSpPr>
          <p:nvPr/>
        </p:nvSpPr>
        <p:spPr>
          <a:xfrm>
            <a:off x="782320" y="3755390"/>
            <a:ext cx="2581910" cy="322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  <a:defRPr lang="en-us"/>
            </a:pPr>
            <a:r>
              <a:rPr lang="en-us" sz="20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Sentiment Detection</a:t>
            </a:r>
            <a:endParaRPr lang="en-us" sz="2000" cap="none"/>
          </a:p>
        </p:txBody>
      </p:sp>
      <p:sp>
        <p:nvSpPr>
          <p:cNvPr id="14" name="Text 1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4wI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AQAALkZAABwMwAAahsAABAgAAAmAAAACAAAAP//////////"/>
              </a:ext>
            </a:extLst>
          </p:cNvSpPr>
          <p:nvPr/>
        </p:nvSpPr>
        <p:spPr>
          <a:xfrm>
            <a:off x="782320" y="4181475"/>
            <a:ext cx="7579360" cy="274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  <a:defRPr lang="en-us"/>
            </a:pPr>
            <a:r>
              <a:rPr lang="en-us" sz="13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Identifies words carrying positive or negative polarity from lexicon</a:t>
            </a:r>
            <a:endParaRPr lang="en-us" sz="1350" cap="none"/>
          </a:p>
        </p:txBody>
      </p:sp>
      <p:sp>
        <p:nvSpPr>
          <p:cNvPr id="15" name="Shape 11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UiIH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AAAAAB/f38AAAAAA8zMzADAwP8Af39/AAAAAAAAAAAAAAAAAAAAAAAAAAAAIQAAABgAAAAUAAAAwQMAABAeAAB/NAAArCcAABAAAAAmAAAACAAAAP//////////"/>
              </a:ext>
            </a:extLst>
          </p:cNvSpPr>
          <p:nvPr/>
        </p:nvSpPr>
        <p:spPr>
          <a:xfrm>
            <a:off x="610235" y="4886960"/>
            <a:ext cx="7923530" cy="1562100"/>
          </a:xfrm>
          <a:prstGeom prst="rect">
            <a:avLst/>
          </a:prstGeom>
          <a:solidFill>
            <a:srgbClr val="E2E4E9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6" name="Shape 12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yMr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0ND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yMrPAAAAAAEAAAAAAAAAAAAAAAAAAAAAAAAAAAAAAAAAAAAAAAAAAAAAAAB/f38AAAAAA8zMzADAwP8Af39/AAAAAAAAAAAAAAAAAAAAAAAAAAAAIQAAABgAAAAUAAAAwQMAABAeAAB/NAAANB4AABAAAAAmAAAACAAAAP//////////"/>
              </a:ext>
            </a:extLst>
          </p:cNvSpPr>
          <p:nvPr/>
        </p:nvSpPr>
        <p:spPr>
          <a:xfrm>
            <a:off x="610235" y="4886960"/>
            <a:ext cx="7923530" cy="22860"/>
          </a:xfrm>
          <a:prstGeom prst="roundRect">
            <a:avLst>
              <a:gd name="adj" fmla="val 50000"/>
            </a:avLst>
          </a:prstGeom>
          <a:solidFill>
            <a:srgbClr val="C8CACF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17" name="Shape 13"/>
          <p:cNvSpPr>
            <a:extLst>
              <a:ext uri="smNativeData">
                <pr:smNativeData xmlns:pr="smNativeData" xmlns="smNativeData" val="SMDATA_15_9F4saRMAAAAlAAAAZQAAAA0AAAAAkAAAAEgAAACQAAAASAAAAAAAAAAAAAAAAAAAAAEAAABQAAAANnaJ6q2B1T8AAAAAAAAAAA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BAAAAAAAAAMjKz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MyMD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MjKzwB/f38AAAAAA8zMzADAwP8Af39/AAAAAAAAAAAAAAAAAAAAAAAAAAAAIQAAABgAAAAUAAAAzRoAAM8cAABzHQAAdR8AABAAAAAmAAAACAAAAP//////////"/>
              </a:ext>
            </a:extLst>
          </p:cNvSpPr>
          <p:nvPr/>
        </p:nvSpPr>
        <p:spPr>
          <a:xfrm>
            <a:off x="4356735" y="4683125"/>
            <a:ext cx="430530" cy="430530"/>
          </a:xfrm>
          <a:prstGeom prst="roundRect">
            <a:avLst>
              <a:gd name="adj" fmla="val 16802"/>
            </a:avLst>
          </a:prstGeom>
          <a:solidFill>
            <a:srgbClr val="FFFFFF">
              <a:alpha val="94000"/>
            </a:srgbClr>
          </a:solidFill>
          <a:ln w="2286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18" name="Image 2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YbAAB4HQAAyRwAAMseAAAQAAAAJgAAAAgAAAD//////////w=="/>
              </a:ext>
            </a:extLst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64050" y="4790440"/>
            <a:ext cx="215265" cy="2152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 14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J0LX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AQAALYgAACyFAAAsiIAABAgAAAmAAAACAAAAP//////////"/>
              </a:ext>
            </a:extLst>
          </p:cNvSpPr>
          <p:nvPr/>
        </p:nvSpPr>
        <p:spPr>
          <a:xfrm>
            <a:off x="782320" y="5317490"/>
            <a:ext cx="2581910" cy="322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  <a:defRPr lang="en-us"/>
            </a:pPr>
            <a:r>
              <a:rPr lang="en-us" sz="20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Context Marking</a:t>
            </a:r>
            <a:endParaRPr lang="en-us" sz="2000" cap="none"/>
          </a:p>
        </p:txBody>
      </p:sp>
      <p:sp>
        <p:nvSpPr>
          <p:cNvPr id="20" name="Text 15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QwNj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AQAAFQjAABwMwAABiUAABAgAAAmAAAACAAAAP//////////"/>
              </a:ext>
            </a:extLst>
          </p:cNvSpPr>
          <p:nvPr/>
        </p:nvSpPr>
        <p:spPr>
          <a:xfrm>
            <a:off x="782320" y="5742940"/>
            <a:ext cx="7579360" cy="2755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  <a:defRPr lang="en-us"/>
            </a:pPr>
            <a:r>
              <a:rPr lang="en-us" sz="13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Flags tokens affected by negations or intensifiers for score adjustment</a:t>
            </a:r>
            <a:endParaRPr lang="en-us" sz="1350" cap="none"/>
          </a:p>
        </p:txBody>
      </p:sp>
      <p:sp>
        <p:nvSpPr>
          <p:cNvPr id="21" name="Shape 16"/>
          <p:cNvSpPr>
            <a:extLst>
              <a:ext uri="smNativeData">
                <pr:smNativeData xmlns:pr="smNativeData" xmlns="smNativeData" val="SMDATA_15_9F4saRMAAAAlAAAAZAAAAA0AAAAAkAAAAEgAAACQAAAASAAAAAAAAAAAAAAAAAAAAAEAAABQAAAAAAAAAAAA4D8AAAAAAADgPwAAAAAAAOA/AAAAAAAA4D8AAAAAAADgPwAAAAAAAOA/AAAAAAAA4D8AAAAAAADgPwAAAAAAAOA/AAAAAAAA4D8CAAAAjAAAAAEAAAAAAAAA4uT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ZnPS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4uTpAAAAAAEAAAAAAAAAAAAAAAAAAAAAAAAAAAAAAAAAAAAAAAAAAAAAAAB/f38AAAAAA8zMzADAwP8Af39/AAAAAAAAAAAAAAAAAAAAAAAAAAAAIQAAABgAAAAUAAAAwQMAAKwnAAB/NAAAsS8AABAAAAAmAAAACAAAAP//////////"/>
              </a:ext>
            </a:extLst>
          </p:cNvSpPr>
          <p:nvPr/>
        </p:nvSpPr>
        <p:spPr>
          <a:xfrm>
            <a:off x="610235" y="6449060"/>
            <a:ext cx="7923530" cy="1303655"/>
          </a:xfrm>
          <a:prstGeom prst="rect">
            <a:avLst/>
          </a:prstGeom>
          <a:solidFill>
            <a:srgbClr val="E2E4E9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22" name="Shape 17"/>
          <p:cNvSpPr>
            <a:extLst>
              <a:ext uri="smNativeData">
                <pr:smNativeData xmlns:pr="smNativeData" xmlns="smNativeData" val="SMDATA_15_9F4saRMAAAAlAAAAZQAAAA0AAAAAkAAAAEgAAACQAAAASAAAAAAAAAAAAAAAAAAAAAEAAABQAAAAAAAAAAAA8D8AAAAAAAAAAAAAAAAAAOA/AAAAAAAA4D8AAAAAAADgPwAAAAAAAOA/AAAAAAAA4D8AAAAAAADgPwAAAAAAAOA/AAAAAAAA4D8CAAAAjAAAAAEAAAAAAAAAyMrP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kxOT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yMrPAAAAAAEAAAAAAAAAAAAAAAAAAAAAAAAAAAAAAAAAAAAAAAAAAAAAAAB/f38AAAAAA8zMzADAwP8Af39/AAAAAAAAAAAAAAAAAAAAAAAAAAAAIQAAABgAAAAUAAAAwQMAAKwnAAB/NAAA0CcAABAAAAAmAAAACAAAAP//////////"/>
              </a:ext>
            </a:extLst>
          </p:cNvSpPr>
          <p:nvPr/>
        </p:nvSpPr>
        <p:spPr>
          <a:xfrm>
            <a:off x="610235" y="6449060"/>
            <a:ext cx="7923530" cy="22860"/>
          </a:xfrm>
          <a:prstGeom prst="roundRect">
            <a:avLst>
              <a:gd name="adj" fmla="val 50000"/>
            </a:avLst>
          </a:prstGeom>
          <a:solidFill>
            <a:srgbClr val="C8CACF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sp>
        <p:nvSpPr>
          <p:cNvPr id="23" name="Shape 18"/>
          <p:cNvSpPr>
            <a:extLst>
              <a:ext uri="smNativeData">
                <pr:smNativeData xmlns:pr="smNativeData" xmlns="smNativeData" val="SMDATA_15_9F4saRMAAAAlAAAAZQAAAA0AAAAAkAAAAEgAAACQAAAASAAAAAAAAAAAAAAAAAAAAAEAAABQAAAANnaJ6q2B1T8AAAAAAAAAAAAAAAAAAOA/AAAAAAAA4D8AAAAAAADgPwAAAAAAAOA/AAAAAAAA4D8AAAAAAADgPwAAAAAAAOA/AAAAAAAA4D8CAAAAjAAAAAEAAAAAAAAA////AP///wgGAAAAAAAAAAAAAAAAAAAAAAAAAAAAAAAAAAAAeAAAAAEAAABAAAAAAAAAAAAAAABaAAAAAAAAAAAAAAAAAAAAAAAAAAAAAAAAAAAAAAAAAAAAAAAAAAAAAAAAAAAAAAAAAAAAAAAAAAAAAAAAAAAAAAAAAAAAAAAAAAAAFAAAADwAAAABAAAAAAAAAMjKz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qf63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MjKzwB/f38AAAAAA8zMzADAwP8Af39/AAAAAAAAAAAAAAAAAAAAAAAAAAAAIQAAABgAAAAUAAAAzRoAAGsmAABzHQAAESkAABAAAAAmAAAACAAAAP//////////"/>
              </a:ext>
            </a:extLst>
          </p:cNvSpPr>
          <p:nvPr/>
        </p:nvSpPr>
        <p:spPr>
          <a:xfrm>
            <a:off x="4356735" y="6245225"/>
            <a:ext cx="430530" cy="430530"/>
          </a:xfrm>
          <a:prstGeom prst="roundRect">
            <a:avLst>
              <a:gd name="adj" fmla="val 16802"/>
            </a:avLst>
          </a:prstGeom>
          <a:solidFill>
            <a:srgbClr val="FFFFFF">
              <a:alpha val="94000"/>
            </a:srgbClr>
          </a:solidFill>
          <a:ln w="22860" cap="flat" cmpd="sng" algn="ctr">
            <a:solidFill>
              <a:srgbClr val="C8CACF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</a:p>
        </p:txBody>
      </p:sp>
      <p:pic>
        <p:nvPicPr>
          <p:cNvPr id="24" name="Image 3" descr="preencoded.png"/>
          <p:cNvPicPr>
            <a:picLocks noChangeAspect="1"/>
            <a:extLst>
              <a:ext uri="smNativeData">
                <pr:smNativeData xmlns:pr="smNativeData" xmlns="smNativeData" val="SMDATA_17_9F4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sb3c9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HYbAAAUJwAAyRwAAGcoAAAQAAAAJgAAAAgAAAD//////////w==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4050" y="6352540"/>
            <a:ext cx="215265" cy="2152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Text 19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N2Zz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AQAAFEqAACyFAAATiwAABAgAAAmAAAACAAAAP//////////"/>
              </a:ext>
            </a:extLst>
          </p:cNvSpPr>
          <p:nvPr/>
        </p:nvSpPr>
        <p:spPr>
          <a:xfrm>
            <a:off x="782320" y="6878955"/>
            <a:ext cx="2581910" cy="323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  <a:defRPr lang="en-us"/>
            </a:pPr>
            <a:r>
              <a:rPr lang="en-us" sz="2000" cap="none">
                <a:solidFill>
                  <a:srgbClr val="52586B"/>
                </a:solidFill>
                <a:latin typeface="Mona Sans Semi Bold" pitchFamily="0" charset="0"/>
                <a:ea typeface="Mona Sans Semi Bold" pitchFamily="0" charset="0"/>
                <a:cs typeface="Mona Sans Semi Bold" pitchFamily="0" charset="0"/>
              </a:rPr>
              <a:t>Noise Filtering</a:t>
            </a:r>
            <a:endParaRPr lang="en-us" sz="2000" cap="none"/>
          </a:p>
        </p:txBody>
      </p:sp>
      <p:sp>
        <p:nvSpPr>
          <p:cNvPr id="26" name="Text 20"/>
          <p:cNvSpPr>
            <a:extLst>
              <a:ext uri="smNativeData">
                <pr:smNativeData xmlns:pr="smNativeData" xmlns="smNativeData" val="SMDATA_15_9F4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UiIG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0AQAAPAsAABwMwAAoi4AABAgAAAmAAAACAAAAP//////////"/>
              </a:ext>
            </a:extLst>
          </p:cNvSpPr>
          <p:nvPr/>
        </p:nvSpPr>
        <p:spPr>
          <a:xfrm>
            <a:off x="782320" y="7305040"/>
            <a:ext cx="7579360" cy="2755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  <a:defRPr lang="en-us"/>
            </a:pPr>
            <a:r>
              <a:rPr lang="en-us" sz="1350" cap="none">
                <a:solidFill>
                  <a:srgbClr val="52586B"/>
                </a:solidFill>
                <a:latin typeface="Funnel Sans" pitchFamily="0" charset="0"/>
                <a:ea typeface="Funnel Sans" pitchFamily="0" charset="0"/>
                <a:cs typeface="Funnel Sans" pitchFamily="0" charset="0"/>
              </a:rPr>
              <a:t>Removes neutral words and stop words to focus on meaningful content</a:t>
            </a:r>
            <a:endParaRPr lang="en-us" sz="135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E2841"/>
        </a:dk2>
        <a:lt2>
          <a:srgbClr val="E8E8E8"/>
        </a:lt2>
        <a:accent1>
          <a:srgbClr val="156082"/>
        </a:accent1>
        <a:accent2>
          <a:srgbClr val="E97132"/>
        </a:accent2>
        <a:accent3>
          <a:srgbClr val="196B24"/>
        </a:accent3>
        <a:accent4>
          <a:srgbClr val="0F9ED5"/>
        </a:accent4>
        <a:accent5>
          <a:srgbClr val="A02B93"/>
        </a:accent5>
        <a:accent6>
          <a:srgbClr val="4EA72E"/>
        </a:accent6>
        <a:hlink>
          <a:srgbClr val="467886"/>
        </a:hlink>
        <a:folHlink>
          <a:srgbClr val="9660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E2841"/>
        </a:dk2>
        <a:lt2>
          <a:srgbClr val="E8E8E8"/>
        </a:lt2>
        <a:accent1>
          <a:srgbClr val="156082"/>
        </a:accent1>
        <a:accent2>
          <a:srgbClr val="E97132"/>
        </a:accent2>
        <a:accent3>
          <a:srgbClr val="196B24"/>
        </a:accent3>
        <a:accent4>
          <a:srgbClr val="0F9ED5"/>
        </a:accent4>
        <a:accent5>
          <a:srgbClr val="A02B93"/>
        </a:accent5>
        <a:accent6>
          <a:srgbClr val="4EA72E"/>
        </a:accent6>
        <a:hlink>
          <a:srgbClr val="467886"/>
        </a:hlink>
        <a:folHlink>
          <a:srgbClr val="96607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0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1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15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8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9.xml><?xml version="1.0" encoding="utf-8"?>
<a:themeOverride xmlns:a="http://schemas.openxmlformats.org/drawingml/2006/main">
  <a:clrScheme name="Presentation 1">
    <a:dk1>
      <a:srgbClr val="000000"/>
    </a:dk1>
    <a:lt1>
      <a:srgbClr val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aqi</cp:lastModifiedBy>
  <cp:revision>0</cp:revision>
  <dcterms:created xsi:type="dcterms:W3CDTF">2025-11-30T12:19:55Z</dcterms:created>
  <dcterms:modified xsi:type="dcterms:W3CDTF">2025-11-30T15:12:52Z</dcterms:modified>
</cp:coreProperties>
</file>